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6" r:id="rId2"/>
    <p:sldId id="665" r:id="rId3"/>
    <p:sldId id="666" r:id="rId4"/>
    <p:sldId id="670" r:id="rId5"/>
    <p:sldId id="656" r:id="rId6"/>
    <p:sldId id="639" r:id="rId7"/>
    <p:sldId id="640" r:id="rId8"/>
    <p:sldId id="641" r:id="rId9"/>
    <p:sldId id="642" r:id="rId10"/>
    <p:sldId id="595" r:id="rId11"/>
    <p:sldId id="597" r:id="rId12"/>
    <p:sldId id="598" r:id="rId13"/>
    <p:sldId id="599" r:id="rId14"/>
    <p:sldId id="600" r:id="rId15"/>
    <p:sldId id="601" r:id="rId16"/>
    <p:sldId id="602" r:id="rId17"/>
    <p:sldId id="603" r:id="rId18"/>
    <p:sldId id="604" r:id="rId19"/>
    <p:sldId id="605" r:id="rId20"/>
    <p:sldId id="606" r:id="rId21"/>
    <p:sldId id="607" r:id="rId22"/>
    <p:sldId id="608" r:id="rId23"/>
    <p:sldId id="609" r:id="rId24"/>
    <p:sldId id="610" r:id="rId25"/>
    <p:sldId id="290" r:id="rId2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+mn-ea"/>
        <a:cs typeface="+mn-cs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+mn-ea"/>
        <a:cs typeface="+mn-cs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+mn-ea"/>
        <a:cs typeface="+mn-cs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  <a:srgbClr val="DD0111"/>
    <a:srgbClr val="008080"/>
    <a:srgbClr val="CC0000"/>
    <a:srgbClr val="006699"/>
    <a:srgbClr val="0000FF"/>
    <a:srgbClr val="0066FF"/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0752" autoAdjust="0"/>
    <p:restoredTop sz="97087" autoAdjust="0"/>
  </p:normalViewPr>
  <p:slideViewPr>
    <p:cSldViewPr snapToGrid="0">
      <p:cViewPr varScale="1">
        <p:scale>
          <a:sx n="128" d="100"/>
          <a:sy n="128" d="100"/>
        </p:scale>
        <p:origin x="2008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nica N Nicolescu" userId="d91fedea-a1d2-4e41-a8bd-0f12e0c2736f" providerId="ADAL" clId="{500AC52F-7FC7-0047-BA39-6A36337A1BBA}"/>
    <pc:docChg chg="modSld">
      <pc:chgData name="Monica N Nicolescu" userId="d91fedea-a1d2-4e41-a8bd-0f12e0c2736f" providerId="ADAL" clId="{500AC52F-7FC7-0047-BA39-6A36337A1BBA}" dt="2023-10-17T19:32:29.871" v="0" actId="20577"/>
      <pc:docMkLst>
        <pc:docMk/>
      </pc:docMkLst>
      <pc:sldChg chg="modSp">
        <pc:chgData name="Monica N Nicolescu" userId="d91fedea-a1d2-4e41-a8bd-0f12e0c2736f" providerId="ADAL" clId="{500AC52F-7FC7-0047-BA39-6A36337A1BBA}" dt="2023-10-17T19:32:29.871" v="0" actId="20577"/>
        <pc:sldMkLst>
          <pc:docMk/>
          <pc:sldMk cId="36013865" sldId="592"/>
        </pc:sldMkLst>
        <pc:spChg chg="mod">
          <ac:chgData name="Monica N Nicolescu" userId="d91fedea-a1d2-4e41-a8bd-0f12e0c2736f" providerId="ADAL" clId="{500AC52F-7FC7-0047-BA39-6A36337A1BBA}" dt="2023-10-17T19:32:29.871" v="0" actId="20577"/>
          <ac:spMkLst>
            <pc:docMk/>
            <pc:sldMk cId="36013865" sldId="592"/>
            <ac:spMk id="19461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191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2191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191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758A944-DF1D-734F-9309-4AD4FEC4404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31493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6710812-67AE-FE4D-9D9A-C73870DE505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52250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5CA0E7-94E2-C941-B143-F3AB1AB4DDC0}" type="slidenum">
              <a:rPr lang="en-US"/>
              <a:pPr/>
              <a:t>1</a:t>
            </a:fld>
            <a:endParaRPr lang="en-US"/>
          </a:p>
        </p:txBody>
      </p:sp>
      <p:sp>
        <p:nvSpPr>
          <p:cNvPr id="167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7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435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E179BA-B058-6143-97AA-FA6DDAA572F5}" type="slidenum">
              <a:rPr lang="en-US"/>
              <a:pPr/>
              <a:t>10</a:t>
            </a:fld>
            <a:endParaRPr lang="en-US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495819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5A60A05-AFA5-FB47-B887-BA20A0AF6AD7}" type="slidenum">
              <a:rPr lang="en-US"/>
              <a:pPr/>
              <a:t>11</a:t>
            </a:fld>
            <a:endParaRPr lang="en-US"/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709507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7E5980C-6566-D440-9926-2A619883E96E}" type="slidenum">
              <a:rPr lang="en-US"/>
              <a:pPr/>
              <a:t>12</a:t>
            </a:fld>
            <a:endParaRPr lang="en-US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837375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1837B2C-2432-A544-B569-2764DB812A44}" type="slidenum">
              <a:rPr lang="en-US"/>
              <a:pPr/>
              <a:t>13</a:t>
            </a:fld>
            <a:endParaRPr lang="en-US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157575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197D7C5-2A4F-3643-B7F3-B8982E13AC35}" type="slidenum">
              <a:rPr lang="en-US"/>
              <a:pPr/>
              <a:t>14</a:t>
            </a:fld>
            <a:endParaRPr lang="en-US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308105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E6F319C-AF47-B14D-823D-0D5A6DE8D7F7}" type="slidenum">
              <a:rPr lang="en-US"/>
              <a:pPr/>
              <a:t>15</a:t>
            </a:fld>
            <a:endParaRPr 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751332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F8CF6F7-134D-AD41-8423-C23089550F72}" type="slidenum">
              <a:rPr lang="en-US"/>
              <a:pPr/>
              <a:t>16</a:t>
            </a:fld>
            <a:endParaRPr lang="en-US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533925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0F37B05-9626-2C46-9FE5-A746CDD69BF5}" type="slidenum">
              <a:rPr lang="en-US"/>
              <a:pPr/>
              <a:t>17</a:t>
            </a:fld>
            <a:endParaRPr lang="en-US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296465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554D58-5BA6-4740-B46F-B9A8D80E1EB7}" type="slidenum">
              <a:rPr lang="en-US"/>
              <a:pPr/>
              <a:t>18</a:t>
            </a:fld>
            <a:endParaRPr lang="en-US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8506768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424F4EE-5AF7-EE41-8B28-4A88E3897FCB}" type="slidenum">
              <a:rPr lang="en-US"/>
              <a:pPr/>
              <a:t>19</a:t>
            </a:fld>
            <a:endParaRPr lang="en-US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354044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848598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EFBB622-6D1F-9245-A56D-650D60000AA6}" type="slidenum">
              <a:rPr lang="en-US"/>
              <a:pPr/>
              <a:t>20</a:t>
            </a:fld>
            <a:endParaRPr lang="en-US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713452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5747D3A-F35E-4847-BDE7-D0A6977860EE}" type="slidenum">
              <a:rPr lang="en-US"/>
              <a:pPr/>
              <a:t>21</a:t>
            </a:fld>
            <a:endParaRPr lang="en-US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7035408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EDB2065-F694-B04B-8D87-C6DAC1E6569C}" type="slidenum">
              <a:rPr lang="en-US"/>
              <a:pPr/>
              <a:t>22</a:t>
            </a:fld>
            <a:endParaRPr lang="en-US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3065945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ECCDA7-D945-5141-915D-6388E7D7C518}" type="slidenum">
              <a:rPr lang="en-US"/>
              <a:pPr/>
              <a:t>23</a:t>
            </a:fld>
            <a:endParaRPr lang="en-US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4334875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6F9452B-D18B-6043-B0AB-8401F0606751}" type="slidenum">
              <a:rPr lang="en-US"/>
              <a:pPr/>
              <a:t>24</a:t>
            </a:fld>
            <a:endParaRPr lang="en-US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8214836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8231650-2C0C-EB4F-9F71-55B41D998932}" type="slidenum">
              <a:rPr lang="en-US"/>
              <a:pPr/>
              <a:t>25</a:t>
            </a:fld>
            <a:endParaRPr lang="en-US"/>
          </a:p>
        </p:txBody>
      </p:sp>
      <p:sp>
        <p:nvSpPr>
          <p:cNvPr id="277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7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067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137062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821334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887761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7CEF8B-5431-284A-805A-C99F070D0CAC}" type="slidenum">
              <a:rPr lang="en-US"/>
              <a:pPr/>
              <a:t>6</a:t>
            </a:fld>
            <a:endParaRPr lang="en-US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243824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1B6C66F-AFD4-1041-85C6-5B5DB3D484E8}" type="slidenum">
              <a:rPr lang="en-US"/>
              <a:pPr/>
              <a:t>7</a:t>
            </a:fld>
            <a:endParaRPr lang="en-US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625053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69C4D04-E7F8-7941-B475-6C85EE6ABA04}" type="slidenum">
              <a:rPr lang="en-US"/>
              <a:pPr/>
              <a:t>8</a:t>
            </a:fld>
            <a:endParaRPr lang="en-US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665943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28A4595-0BCC-124E-A43F-BED91E691FBC}" type="slidenum">
              <a:rPr lang="en-US"/>
              <a:pPr/>
              <a:t>9</a:t>
            </a:fld>
            <a:endParaRPr lang="en-US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48614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CS 477/677 - Lecture 17</a:t>
            </a:r>
            <a:endParaRPr lang="en-US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ECC251D-6C91-D145-A330-D4816856CDF3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175" name="AutoShape 7"/>
          <p:cNvSpPr>
            <a:spLocks noChangeArrowheads="1"/>
          </p:cNvSpPr>
          <p:nvPr userDrawn="1"/>
        </p:nvSpPr>
        <p:spPr bwMode="auto">
          <a:xfrm>
            <a:off x="327025" y="3671888"/>
            <a:ext cx="8237538" cy="1762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chemeClr val="tx2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17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9F4A3A4D-74B0-2047-A278-A312EE9C247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21450" y="100013"/>
            <a:ext cx="2058988" cy="61912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1313" y="100013"/>
            <a:ext cx="6027737" cy="61912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17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806D4460-01C1-F445-8BDA-1E58F2564BB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313" y="100013"/>
            <a:ext cx="8229600" cy="9064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50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41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97625"/>
            <a:ext cx="2133600" cy="3238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97625"/>
            <a:ext cx="2895600" cy="32385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CS 477/677 - Lecture 17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97625"/>
            <a:ext cx="2133600" cy="323850"/>
          </a:xfrm>
        </p:spPr>
        <p:txBody>
          <a:bodyPr/>
          <a:lstStyle>
            <a:lvl1pPr>
              <a:defRPr smtClean="0"/>
            </a:lvl1pPr>
          </a:lstStyle>
          <a:p>
            <a:fld id="{4BB3E6CA-E5DD-7148-9225-3475819DBBA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313" y="100013"/>
            <a:ext cx="8229600" cy="9064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50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541838" y="1214438"/>
            <a:ext cx="4038600" cy="24622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41838" y="3829050"/>
            <a:ext cx="4038600" cy="24622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397625"/>
            <a:ext cx="2133600" cy="3238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397625"/>
            <a:ext cx="2895600" cy="32385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CS 477/677 - Lecture 17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397625"/>
            <a:ext cx="2133600" cy="323850"/>
          </a:xfrm>
        </p:spPr>
        <p:txBody>
          <a:bodyPr/>
          <a:lstStyle>
            <a:lvl1pPr>
              <a:defRPr smtClean="0"/>
            </a:lvl1pPr>
          </a:lstStyle>
          <a:p>
            <a:fld id="{5DA3C0E3-8C81-6E42-BDC5-759A6331DBA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313" y="100013"/>
            <a:ext cx="8229600" cy="9064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0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41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97625"/>
            <a:ext cx="2133600" cy="3238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97625"/>
            <a:ext cx="2895600" cy="32385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CS 477/677 - Lecture 17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97625"/>
            <a:ext cx="2133600" cy="323850"/>
          </a:xfrm>
        </p:spPr>
        <p:txBody>
          <a:bodyPr/>
          <a:lstStyle>
            <a:lvl1pPr>
              <a:defRPr smtClean="0"/>
            </a:lvl1pPr>
          </a:lstStyle>
          <a:p>
            <a:fld id="{D50517B6-FD3D-BB47-B96C-8892EEFD824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17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D121A9E4-027E-6D48-8F40-DD130E11837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17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B7A9D5D2-7696-2A47-A353-23788D50264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0838" y="1214438"/>
            <a:ext cx="4038600" cy="5076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41838" y="1214438"/>
            <a:ext cx="4038600" cy="5076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17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EBD375F5-9CC2-FF4E-9B44-8471E8A33A1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17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6C40951D-035B-9344-BD62-E38A4B12F72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17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C1D9CFB2-F1F7-5740-87C1-98DB0438174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17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806C7379-3436-2A43-A1F8-6BE016FBD94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17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FC44E7E7-05F5-154F-A61D-3CDEE26CE64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17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3C473937-2E1D-9045-9060-6EC7BAD54BA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1313" y="100013"/>
            <a:ext cx="8229600" cy="90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0838" y="1214438"/>
            <a:ext cx="8229600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9762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Century Gothic"/>
                <a:cs typeface="Century Gothic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97625"/>
            <a:ext cx="2895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Century Gothic"/>
                <a:cs typeface="Century Gothic"/>
              </a:defRPr>
            </a:lvl1pPr>
          </a:lstStyle>
          <a:p>
            <a:r>
              <a:rPr lang="fr-FR"/>
              <a:t>CS 477/677 - Lecture 17</a:t>
            </a: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9762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Century Gothic"/>
                <a:cs typeface="Century Gothic"/>
              </a:defRPr>
            </a:lvl1pPr>
          </a:lstStyle>
          <a:p>
            <a:fld id="{46255B92-0624-B447-8DAA-9B41FCEC645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35" name="AutoShape 11"/>
          <p:cNvSpPr>
            <a:spLocks noChangeArrowheads="1"/>
          </p:cNvSpPr>
          <p:nvPr userDrawn="1"/>
        </p:nvSpPr>
        <p:spPr bwMode="auto">
          <a:xfrm>
            <a:off x="327025" y="989013"/>
            <a:ext cx="8237538" cy="1762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chemeClr val="tx2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>
              <a:latin typeface="Century Gothic"/>
              <a:cs typeface="Century Gothic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hdr="0" dt="0"/>
  <p:txStyles>
    <p:titleStyle>
      <a:lvl1pPr algn="ctr" rtl="0" fontAlgn="base">
        <a:spcBef>
          <a:spcPct val="0"/>
        </a:spcBef>
        <a:spcAft>
          <a:spcPct val="0"/>
        </a:spcAft>
        <a:defRPr sz="4000">
          <a:solidFill>
            <a:schemeClr val="tx1">
              <a:lumMod val="85000"/>
              <a:lumOff val="15000"/>
            </a:schemeClr>
          </a:solidFill>
          <a:latin typeface="Century Gothic"/>
          <a:ea typeface="+mj-ea"/>
          <a:cs typeface="Century Gothic"/>
        </a:defRPr>
      </a:lvl1pPr>
      <a:lvl2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2pPr>
      <a:lvl3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3pPr>
      <a:lvl4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4pPr>
      <a:lvl5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>
          <a:solidFill>
            <a:schemeClr val="tx1">
              <a:lumMod val="85000"/>
              <a:lumOff val="1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>
              <a:lumMod val="65000"/>
              <a:lumOff val="35000"/>
            </a:schemeClr>
          </a:solidFill>
          <a:latin typeface="Century Gothic"/>
          <a:ea typeface="ＭＳ Ｐゴシック" pitchFamily="-107" charset="-128"/>
          <a:cs typeface="Century Gothic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lumMod val="65000"/>
              <a:lumOff val="35000"/>
            </a:schemeClr>
          </a:solidFill>
          <a:latin typeface="Century Gothic"/>
          <a:ea typeface="ＭＳ Ｐゴシック" pitchFamily="-107" charset="-128"/>
          <a:cs typeface="Century Gothic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>
          <a:solidFill>
            <a:schemeClr val="tx1">
              <a:lumMod val="65000"/>
              <a:lumOff val="35000"/>
            </a:schemeClr>
          </a:solidFill>
          <a:latin typeface="Century Gothic"/>
          <a:ea typeface="ＭＳ Ｐゴシック" pitchFamily="-107" charset="-128"/>
          <a:cs typeface="Century Gothic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lumMod val="65000"/>
              <a:lumOff val="35000"/>
            </a:schemeClr>
          </a:solidFill>
          <a:latin typeface="Century Gothic"/>
          <a:ea typeface="ＭＳ Ｐゴシック" pitchFamily="-107" charset="-128"/>
          <a:cs typeface="Century Gothic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pitchFamily="-107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pitchFamily="-107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pitchFamily="-107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pitchFamily="-107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101725"/>
            <a:ext cx="7772400" cy="2228850"/>
          </a:xfrm>
        </p:spPr>
        <p:txBody>
          <a:bodyPr/>
          <a:lstStyle/>
          <a:p>
            <a:r>
              <a:rPr lang="en-US"/>
              <a:t>Analysis of Algorithms</a:t>
            </a:r>
            <a:br>
              <a:rPr lang="en-US"/>
            </a:br>
            <a:r>
              <a:rPr lang="en-US"/>
              <a:t>CS 477/677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259263"/>
            <a:ext cx="6400800" cy="1752600"/>
          </a:xfrm>
        </p:spPr>
        <p:txBody>
          <a:bodyPr/>
          <a:lstStyle/>
          <a:p>
            <a:r>
              <a:rPr lang="en-US" dirty="0"/>
              <a:t>Instructor: Monica </a:t>
            </a:r>
            <a:r>
              <a:rPr lang="en-US" dirty="0" err="1"/>
              <a:t>Nicolescu</a:t>
            </a:r>
            <a:endParaRPr lang="en-US" dirty="0"/>
          </a:p>
          <a:p>
            <a:r>
              <a:rPr lang="en-US" dirty="0"/>
              <a:t>Lecture 17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 477/677 - Lecture 17</a:t>
            </a:r>
          </a:p>
        </p:txBody>
      </p:sp>
      <p:sp>
        <p:nvSpPr>
          <p:cNvPr id="778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Optimal Substructure - Examples</a:t>
            </a:r>
          </a:p>
        </p:txBody>
      </p:sp>
      <p:sp>
        <p:nvSpPr>
          <p:cNvPr id="584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466060" cy="5318125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Assembly line</a:t>
            </a:r>
          </a:p>
          <a:p>
            <a:pPr lvl="1">
              <a:lnSpc>
                <a:spcPct val="130000"/>
              </a:lnSpc>
            </a:pPr>
            <a:r>
              <a:rPr lang="en-US" dirty="0"/>
              <a:t>Fastest way of going through a station </a:t>
            </a:r>
            <a:r>
              <a:rPr lang="en-US" dirty="0">
                <a:latin typeface="Comic Sans MS" pitchFamily="-106" charset="0"/>
              </a:rPr>
              <a:t>j</a:t>
            </a:r>
            <a:r>
              <a:rPr lang="en-US" dirty="0"/>
              <a:t> contains:</a:t>
            </a:r>
          </a:p>
          <a:p>
            <a:pPr lvl="1">
              <a:lnSpc>
                <a:spcPct val="130000"/>
              </a:lnSpc>
              <a:buFontTx/>
              <a:buNone/>
            </a:pPr>
            <a:r>
              <a:rPr lang="en-US" dirty="0"/>
              <a:t>	the fastest way of going through station </a:t>
            </a:r>
            <a:r>
              <a:rPr lang="en-US" dirty="0">
                <a:latin typeface="Comic Sans MS" pitchFamily="-106" charset="0"/>
              </a:rPr>
              <a:t>j-1</a:t>
            </a:r>
            <a:r>
              <a:rPr lang="en-US" dirty="0"/>
              <a:t> on either line</a:t>
            </a:r>
          </a:p>
          <a:p>
            <a:pPr>
              <a:lnSpc>
                <a:spcPct val="130000"/>
              </a:lnSpc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Matrix multiplication</a:t>
            </a:r>
          </a:p>
          <a:p>
            <a:pPr lvl="1">
              <a:lnSpc>
                <a:spcPct val="130000"/>
              </a:lnSpc>
            </a:pPr>
            <a:r>
              <a:rPr lang="en-US" dirty="0"/>
              <a:t>Optimal </a:t>
            </a:r>
            <a:r>
              <a:rPr lang="en-US" dirty="0" err="1"/>
              <a:t>parenthesization</a:t>
            </a:r>
            <a:r>
              <a:rPr lang="en-US" dirty="0"/>
              <a:t> of </a:t>
            </a:r>
            <a:r>
              <a:rPr lang="en-US" dirty="0">
                <a:latin typeface="Comic Sans MS" pitchFamily="-106" charset="0"/>
              </a:rPr>
              <a:t>A</a:t>
            </a:r>
            <a:r>
              <a:rPr lang="en-US" baseline="-25000" dirty="0">
                <a:latin typeface="Comic Sans MS" pitchFamily="-106" charset="0"/>
              </a:rPr>
              <a:t>i</a:t>
            </a:r>
            <a:r>
              <a:rPr lang="en-US" dirty="0">
                <a:latin typeface="Comic Sans MS" pitchFamily="-106" charset="0"/>
              </a:rPr>
              <a:t>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∙ </a:t>
            </a:r>
            <a:r>
              <a:rPr lang="en-US" dirty="0">
                <a:latin typeface="Comic Sans MS" pitchFamily="-106" charset="0"/>
              </a:rPr>
              <a:t>A</a:t>
            </a:r>
            <a:r>
              <a:rPr lang="en-US" baseline="-25000" dirty="0">
                <a:latin typeface="Comic Sans MS" pitchFamily="-106" charset="0"/>
              </a:rPr>
              <a:t>i+1</a:t>
            </a:r>
            <a:r>
              <a:rPr lang="en-US" dirty="0">
                <a:latin typeface="Comic Sans MS" pitchFamily="-106" charset="0"/>
              </a:rPr>
              <a:t>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∙∙∙ </a:t>
            </a:r>
            <a:r>
              <a:rPr lang="en-US" dirty="0" err="1">
                <a:latin typeface="Comic Sans MS" pitchFamily="-106" charset="0"/>
                <a:sym typeface="Symbol" pitchFamily="-106" charset="2"/>
              </a:rPr>
              <a:t>A</a:t>
            </a:r>
            <a:r>
              <a:rPr lang="en-US" baseline="-25000" dirty="0" err="1">
                <a:latin typeface="Comic Sans MS" pitchFamily="-106" charset="0"/>
                <a:sym typeface="Symbol" pitchFamily="-106" charset="2"/>
              </a:rPr>
              <a:t>j</a:t>
            </a:r>
            <a:r>
              <a:rPr lang="en-US" dirty="0">
                <a:sym typeface="Symbol" pitchFamily="-106" charset="2"/>
              </a:rPr>
              <a:t> that splits the product between </a:t>
            </a:r>
            <a:r>
              <a:rPr lang="en-US" dirty="0" err="1">
                <a:latin typeface="Comic Sans MS" pitchFamily="-106" charset="0"/>
                <a:sym typeface="Symbol" pitchFamily="-106" charset="2"/>
              </a:rPr>
              <a:t>A</a:t>
            </a:r>
            <a:r>
              <a:rPr lang="en-US" baseline="-25000" dirty="0" err="1">
                <a:latin typeface="Comic Sans MS" pitchFamily="-106" charset="0"/>
                <a:sym typeface="Symbol" pitchFamily="-106" charset="2"/>
              </a:rPr>
              <a:t>k</a:t>
            </a:r>
            <a:r>
              <a:rPr lang="en-US" dirty="0">
                <a:sym typeface="Symbol" pitchFamily="-106" charset="2"/>
              </a:rPr>
              <a:t> and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A</a:t>
            </a:r>
            <a:r>
              <a:rPr lang="en-US" baseline="-25000" dirty="0">
                <a:latin typeface="Comic Sans MS" pitchFamily="-106" charset="0"/>
                <a:sym typeface="Symbol" pitchFamily="-106" charset="2"/>
              </a:rPr>
              <a:t>k+1</a:t>
            </a:r>
            <a:r>
              <a:rPr lang="en-US" dirty="0">
                <a:sym typeface="Symbol" pitchFamily="-106" charset="2"/>
              </a:rPr>
              <a:t> contains:</a:t>
            </a:r>
          </a:p>
          <a:p>
            <a:pPr lvl="2">
              <a:lnSpc>
                <a:spcPct val="130000"/>
              </a:lnSpc>
            </a:pPr>
            <a:r>
              <a:rPr lang="en-US" dirty="0">
                <a:ea typeface="ＭＳ Ｐゴシック" pitchFamily="-106" charset="-128"/>
                <a:sym typeface="Symbol" pitchFamily="-106" charset="2"/>
              </a:rPr>
              <a:t>an optimal solution to the problem of parenthesizing </a:t>
            </a:r>
            <a:r>
              <a:rPr lang="en-US" dirty="0" err="1"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A</a:t>
            </a:r>
            <a:r>
              <a:rPr lang="en-US" baseline="-25000" dirty="0" err="1"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i..k</a:t>
            </a:r>
            <a:endParaRPr lang="en-US" baseline="-25000" dirty="0">
              <a:latin typeface="Comic Sans MS" pitchFamily="-106" charset="0"/>
              <a:ea typeface="ＭＳ Ｐゴシック" pitchFamily="-106" charset="-128"/>
              <a:sym typeface="Symbol" pitchFamily="-106" charset="2"/>
            </a:endParaRPr>
          </a:p>
          <a:p>
            <a:pPr lvl="2">
              <a:lnSpc>
                <a:spcPct val="130000"/>
              </a:lnSpc>
            </a:pPr>
            <a:r>
              <a:rPr lang="en-US" dirty="0">
                <a:ea typeface="ＭＳ Ｐゴシック" pitchFamily="-106" charset="-128"/>
                <a:sym typeface="Symbol" pitchFamily="-106" charset="2"/>
              </a:rPr>
              <a:t>an optimal solution to the problem of parenthesizing 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A</a:t>
            </a:r>
            <a:r>
              <a:rPr lang="en-US" baseline="-25000" dirty="0"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k+1..j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CD63DCD-EF1C-5CEA-297A-BE8A4B1A95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342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7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7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7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470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 477/677 - Lecture 17</a:t>
            </a:r>
          </a:p>
        </p:txBody>
      </p:sp>
      <p:sp>
        <p:nvSpPr>
          <p:cNvPr id="8192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>
                <a:ea typeface="ＭＳ Ｐゴシック" pitchFamily="-106" charset="-128"/>
                <a:cs typeface="ＭＳ Ｐゴシック" pitchFamily="-106" charset="-128"/>
              </a:rPr>
              <a:t>Parameters of Optimal Substructure</a:t>
            </a:r>
          </a:p>
        </p:txBody>
      </p:sp>
      <p:sp>
        <p:nvSpPr>
          <p:cNvPr id="586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7275" y="1071563"/>
            <a:ext cx="8967823" cy="5480050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Intuitively, the running time of a dynamic programming algorithm depends on two factors: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Number of </a:t>
            </a:r>
            <a:r>
              <a:rPr lang="en-US" dirty="0" err="1"/>
              <a:t>subproblems</a:t>
            </a:r>
            <a:r>
              <a:rPr lang="en-US" dirty="0"/>
              <a:t> overall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How many choices we examine for each </a:t>
            </a:r>
            <a:r>
              <a:rPr lang="en-US" dirty="0" err="1"/>
              <a:t>subproblem</a:t>
            </a:r>
            <a:endParaRPr lang="en-US" dirty="0"/>
          </a:p>
          <a:p>
            <a:pPr>
              <a:lnSpc>
                <a:spcPct val="120000"/>
              </a:lnSpc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Assembly line</a:t>
            </a:r>
          </a:p>
          <a:p>
            <a:pPr lvl="1">
              <a:lnSpc>
                <a:spcPct val="120000"/>
              </a:lnSpc>
            </a:pPr>
            <a:r>
              <a:rPr lang="en-US" dirty="0" err="1">
                <a:latin typeface="Comic Sans MS" pitchFamily="-106" charset="0"/>
                <a:sym typeface="Symbol" pitchFamily="-106" charset="2"/>
              </a:rPr>
              <a:t>Θ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(n)</a:t>
            </a:r>
            <a:r>
              <a:rPr lang="en-US" dirty="0">
                <a:sym typeface="Symbol" pitchFamily="-106" charset="2"/>
              </a:rPr>
              <a:t> </a:t>
            </a:r>
            <a:r>
              <a:rPr lang="en-US" dirty="0" err="1">
                <a:sym typeface="Symbol" pitchFamily="-106" charset="2"/>
              </a:rPr>
              <a:t>subproblems</a:t>
            </a:r>
            <a:r>
              <a:rPr lang="en-US" dirty="0">
                <a:sym typeface="Symbol" pitchFamily="-106" charset="2"/>
              </a:rPr>
              <a:t> (n stations)</a:t>
            </a:r>
          </a:p>
          <a:p>
            <a:pPr lvl="1">
              <a:lnSpc>
                <a:spcPct val="120000"/>
              </a:lnSpc>
            </a:pPr>
            <a:r>
              <a:rPr lang="en-US" dirty="0">
                <a:sym typeface="Symbol" pitchFamily="-106" charset="2"/>
              </a:rPr>
              <a:t>2 choices for each </a:t>
            </a:r>
            <a:r>
              <a:rPr lang="en-US" dirty="0" err="1">
                <a:sym typeface="Symbol" pitchFamily="-106" charset="2"/>
              </a:rPr>
              <a:t>subproblem</a:t>
            </a:r>
            <a:endParaRPr lang="en-US" dirty="0">
              <a:sym typeface="Symbol" pitchFamily="-106" charset="2"/>
            </a:endParaRPr>
          </a:p>
          <a:p>
            <a:pPr>
              <a:lnSpc>
                <a:spcPct val="120000"/>
              </a:lnSpc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Matrix multiplication:</a:t>
            </a:r>
          </a:p>
          <a:p>
            <a:pPr lvl="1">
              <a:lnSpc>
                <a:spcPct val="120000"/>
              </a:lnSpc>
            </a:pPr>
            <a:r>
              <a:rPr lang="en-US" dirty="0" err="1">
                <a:latin typeface="Comic Sans MS" pitchFamily="-106" charset="0"/>
                <a:sym typeface="Symbol" pitchFamily="-106" charset="2"/>
              </a:rPr>
              <a:t>Θ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(n</a:t>
            </a:r>
            <a:r>
              <a:rPr lang="en-US" baseline="30000" dirty="0">
                <a:latin typeface="Comic Sans MS" pitchFamily="-106" charset="0"/>
                <a:sym typeface="Symbol" pitchFamily="-106" charset="2"/>
              </a:rPr>
              <a:t>2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)</a:t>
            </a:r>
            <a:r>
              <a:rPr lang="en-US" dirty="0">
                <a:sym typeface="Symbol" pitchFamily="-106" charset="2"/>
              </a:rPr>
              <a:t> </a:t>
            </a:r>
            <a:r>
              <a:rPr lang="en-US" dirty="0" err="1">
                <a:sym typeface="Symbol" pitchFamily="-106" charset="2"/>
              </a:rPr>
              <a:t>subproblems</a:t>
            </a:r>
            <a:r>
              <a:rPr lang="en-US" dirty="0">
                <a:sym typeface="Symbol" pitchFamily="-106" charset="2"/>
              </a:rPr>
              <a:t> (1 ≤ </a:t>
            </a:r>
            <a:r>
              <a:rPr lang="en-US" dirty="0" err="1">
                <a:sym typeface="Symbol" pitchFamily="-106" charset="2"/>
              </a:rPr>
              <a:t>i</a:t>
            </a:r>
            <a:r>
              <a:rPr lang="en-US" dirty="0">
                <a:sym typeface="Symbol" pitchFamily="-106" charset="2"/>
              </a:rPr>
              <a:t> ≤ j ≤ n)</a:t>
            </a:r>
          </a:p>
          <a:p>
            <a:pPr lvl="1">
              <a:lnSpc>
                <a:spcPct val="120000"/>
              </a:lnSpc>
            </a:pPr>
            <a:r>
              <a:rPr lang="en-US" dirty="0">
                <a:sym typeface="Symbol" pitchFamily="-106" charset="2"/>
              </a:rPr>
              <a:t>At most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n-1</a:t>
            </a:r>
            <a:r>
              <a:rPr lang="en-US" dirty="0">
                <a:sym typeface="Symbol" pitchFamily="-106" charset="2"/>
              </a:rPr>
              <a:t> choices</a:t>
            </a:r>
          </a:p>
        </p:txBody>
      </p:sp>
      <p:sp>
        <p:nvSpPr>
          <p:cNvPr id="586756" name="Text Box 4"/>
          <p:cNvSpPr txBox="1">
            <a:spLocks noChangeArrowheads="1"/>
          </p:cNvSpPr>
          <p:nvPr/>
        </p:nvSpPr>
        <p:spPr bwMode="auto">
          <a:xfrm>
            <a:off x="6251575" y="3967163"/>
            <a:ext cx="189827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 dirty="0" err="1">
                <a:latin typeface="Comic Sans MS" pitchFamily="-106" charset="0"/>
                <a:sym typeface="Symbol" pitchFamily="-106" charset="2"/>
              </a:rPr>
              <a:t>Θ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(n)</a:t>
            </a:r>
            <a:r>
              <a:rPr lang="en-US" sz="2400" dirty="0">
                <a:sym typeface="Symbol" pitchFamily="-106" charset="2"/>
              </a:rPr>
              <a:t> </a:t>
            </a:r>
            <a:r>
              <a:rPr lang="en-US" sz="2400" dirty="0"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overall</a:t>
            </a:r>
          </a:p>
        </p:txBody>
      </p:sp>
      <p:sp>
        <p:nvSpPr>
          <p:cNvPr id="586757" name="Text Box 5"/>
          <p:cNvSpPr txBox="1">
            <a:spLocks noChangeArrowheads="1"/>
          </p:cNvSpPr>
          <p:nvPr/>
        </p:nvSpPr>
        <p:spPr bwMode="auto">
          <a:xfrm>
            <a:off x="6251575" y="5688013"/>
            <a:ext cx="202331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 dirty="0" err="1">
                <a:latin typeface="Comic Sans MS" pitchFamily="-106" charset="0"/>
                <a:sym typeface="Symbol" pitchFamily="-106" charset="2"/>
              </a:rPr>
              <a:t>Θ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(n</a:t>
            </a:r>
            <a:r>
              <a:rPr lang="en-US" sz="2400" baseline="30000" dirty="0">
                <a:latin typeface="Comic Sans MS" pitchFamily="-106" charset="0"/>
                <a:sym typeface="Symbol" pitchFamily="-106" charset="2"/>
              </a:rPr>
              <a:t>3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)</a:t>
            </a:r>
            <a:r>
              <a:rPr lang="en-US" sz="2400" dirty="0">
                <a:sym typeface="Symbol" pitchFamily="-106" charset="2"/>
              </a:rPr>
              <a:t> </a:t>
            </a:r>
            <a:r>
              <a:rPr lang="en-US" sz="2400" dirty="0"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overall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2E5F8C8-6D8E-F8EB-3C2D-533E58C15D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77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7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7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6756" grpId="0"/>
      <p:bldP spid="58675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CS 477/677 - Lecture 17</a:t>
            </a:r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Longest Common Subsequence</a:t>
            </a:r>
          </a:p>
        </p:txBody>
      </p:sp>
      <p:sp>
        <p:nvSpPr>
          <p:cNvPr id="587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621712" cy="529113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Given two sequences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		X = 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⟨x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1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, x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2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, …, 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x</a:t>
            </a:r>
            <a:r>
              <a:rPr lang="en-US" baseline="-250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m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⟩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	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Y = 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⟨y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1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, y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2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, …, 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y</a:t>
            </a:r>
            <a:r>
              <a:rPr lang="en-US" baseline="-250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n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⟩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find a maximum length common subsequence (LCS) of X and Y</a:t>
            </a:r>
          </a:p>
          <a:p>
            <a:pPr eaLnBrk="1" hangingPunct="1">
              <a:lnSpc>
                <a:spcPct val="90000"/>
              </a:lnSpc>
            </a:pPr>
            <a:r>
              <a:rPr lang="en-US" dirty="0">
                <a:solidFill>
                  <a:srgbClr val="FF0000"/>
                </a:solidFill>
                <a:latin typeface="Monotype Corsiva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E.g.: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	X = ⟨A, B, C, B, D, A, B⟩</a:t>
            </a:r>
          </a:p>
          <a:p>
            <a:pPr eaLnBrk="1" hangingPunct="1">
              <a:lnSpc>
                <a:spcPct val="90000"/>
              </a:lnSpc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Subsequence of X: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>
                <a:ea typeface="ＭＳ Ｐゴシック" pitchFamily="-106" charset="-128"/>
                <a:sym typeface="Symbol" pitchFamily="-106" charset="2"/>
              </a:rPr>
              <a:t>A subset of elements in the sequence taken in order (but not necessarily consecutive)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 	⟨A, B, D⟩, ⟨B, C, D, B⟩, etc.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DFF0D2E-5C75-1CE3-8930-DDCBE5F8D5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671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7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7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7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7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7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CS 477/677 - Lecture 17</a:t>
            </a:r>
          </a:p>
        </p:txBody>
      </p:sp>
      <p:sp>
        <p:nvSpPr>
          <p:cNvPr id="2253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Example</a:t>
            </a:r>
          </a:p>
        </p:txBody>
      </p:sp>
      <p:sp>
        <p:nvSpPr>
          <p:cNvPr id="588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621712" cy="5291137"/>
          </a:xfrm>
        </p:spPr>
        <p:txBody>
          <a:bodyPr/>
          <a:lstStyle/>
          <a:p>
            <a:pPr eaLnBrk="1" hangingPunct="1">
              <a:buFontTx/>
              <a:buNone/>
            </a:pPr>
            <a:endParaRPr lang="en-US" dirty="0">
              <a:ea typeface="ＭＳ Ｐゴシック" pitchFamily="-106" charset="-128"/>
              <a:cs typeface="ＭＳ Ｐゴシック" pitchFamily="-106" charset="-128"/>
              <a:sym typeface="Symbol" pitchFamily="-106" charset="2"/>
            </a:endParaRPr>
          </a:p>
          <a:p>
            <a:pPr eaLnBrk="1" hangingPunct="1">
              <a:buFontTx/>
              <a:buNone/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X = ⟨A, B, C, B, D, A, B⟩      X = ⟨A, B, C, B, D, A, B⟩</a:t>
            </a:r>
          </a:p>
          <a:p>
            <a:pPr eaLnBrk="1" hangingPunct="1">
              <a:buFontTx/>
              <a:buNone/>
            </a:pPr>
            <a:endParaRPr lang="en-US" dirty="0">
              <a:ea typeface="ＭＳ Ｐゴシック" pitchFamily="-106" charset="-128"/>
              <a:cs typeface="ＭＳ Ｐゴシック" pitchFamily="-106" charset="-128"/>
              <a:sym typeface="Symbol" pitchFamily="-106" charset="2"/>
            </a:endParaRPr>
          </a:p>
          <a:p>
            <a:pPr eaLnBrk="1" hangingPunct="1">
              <a:buFontTx/>
              <a:buNone/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Y = ⟨B, D, C, A, B, A⟩	        Y = ⟨B, D, C, A, B, A⟩</a:t>
            </a:r>
          </a:p>
          <a:p>
            <a:pPr eaLnBrk="1" hangingPunct="1"/>
            <a:endParaRPr lang="en-US" dirty="0">
              <a:ea typeface="ＭＳ Ｐゴシック" pitchFamily="-106" charset="-128"/>
              <a:cs typeface="ＭＳ Ｐゴシック" pitchFamily="-106" charset="-128"/>
              <a:sym typeface="Symbol" pitchFamily="-106" charset="2"/>
            </a:endParaRPr>
          </a:p>
          <a:p>
            <a:pPr eaLnBrk="1" hangingPunct="1"/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⟨B, C, B, A⟩ and ⟨B, D, A, B⟩ are longest common subsequences of X and Y (length = 4) </a:t>
            </a:r>
          </a:p>
          <a:p>
            <a:pPr eaLnBrk="1" hangingPunct="1"/>
            <a:endParaRPr lang="en-US" dirty="0">
              <a:ea typeface="ＭＳ Ｐゴシック" pitchFamily="-106" charset="-128"/>
              <a:cs typeface="ＭＳ Ｐゴシック" pitchFamily="-106" charset="-128"/>
              <a:sym typeface="Symbol" pitchFamily="-106" charset="2"/>
            </a:endParaRPr>
          </a:p>
          <a:p>
            <a:pPr eaLnBrk="1" hangingPunct="1"/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⟨B, C, A⟩ , however is not a LCS of X and Y</a:t>
            </a:r>
          </a:p>
        </p:txBody>
      </p:sp>
      <p:sp>
        <p:nvSpPr>
          <p:cNvPr id="588804" name="Line 4"/>
          <p:cNvSpPr>
            <a:spLocks noChangeShapeType="1"/>
          </p:cNvSpPr>
          <p:nvPr/>
        </p:nvSpPr>
        <p:spPr bwMode="auto">
          <a:xfrm flipH="1">
            <a:off x="1336675" y="2195513"/>
            <a:ext cx="377825" cy="636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8805" name="Line 5"/>
          <p:cNvSpPr>
            <a:spLocks noChangeShapeType="1"/>
          </p:cNvSpPr>
          <p:nvPr/>
        </p:nvSpPr>
        <p:spPr bwMode="auto">
          <a:xfrm>
            <a:off x="2200275" y="2174875"/>
            <a:ext cx="0" cy="657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8806" name="Line 6"/>
          <p:cNvSpPr>
            <a:spLocks noChangeShapeType="1"/>
          </p:cNvSpPr>
          <p:nvPr/>
        </p:nvSpPr>
        <p:spPr bwMode="auto">
          <a:xfrm>
            <a:off x="2643188" y="2217738"/>
            <a:ext cx="400050" cy="635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8807" name="Line 7"/>
          <p:cNvSpPr>
            <a:spLocks noChangeShapeType="1"/>
          </p:cNvSpPr>
          <p:nvPr/>
        </p:nvSpPr>
        <p:spPr bwMode="auto">
          <a:xfrm flipH="1">
            <a:off x="3514725" y="2166938"/>
            <a:ext cx="22225" cy="665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8808" name="Line 8"/>
          <p:cNvSpPr>
            <a:spLocks noChangeShapeType="1"/>
          </p:cNvSpPr>
          <p:nvPr/>
        </p:nvSpPr>
        <p:spPr bwMode="auto">
          <a:xfrm flipH="1">
            <a:off x="5772150" y="2174875"/>
            <a:ext cx="422275" cy="657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8809" name="Line 9"/>
          <p:cNvSpPr>
            <a:spLocks noChangeShapeType="1"/>
          </p:cNvSpPr>
          <p:nvPr/>
        </p:nvSpPr>
        <p:spPr bwMode="auto">
          <a:xfrm flipH="1">
            <a:off x="6243638" y="2152650"/>
            <a:ext cx="1271587" cy="722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8810" name="Line 10"/>
          <p:cNvSpPr>
            <a:spLocks noChangeShapeType="1"/>
          </p:cNvSpPr>
          <p:nvPr/>
        </p:nvSpPr>
        <p:spPr bwMode="auto">
          <a:xfrm flipH="1">
            <a:off x="7094538" y="2132013"/>
            <a:ext cx="877887" cy="706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8811" name="Line 11"/>
          <p:cNvSpPr>
            <a:spLocks noChangeShapeType="1"/>
          </p:cNvSpPr>
          <p:nvPr/>
        </p:nvSpPr>
        <p:spPr bwMode="auto">
          <a:xfrm flipH="1">
            <a:off x="7586663" y="2146300"/>
            <a:ext cx="808037" cy="706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3147166-3FE7-DF0B-F7BC-F7D044DD8A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599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8804" grpId="0" animBg="1"/>
      <p:bldP spid="588805" grpId="0" animBg="1"/>
      <p:bldP spid="588806" grpId="0" animBg="1"/>
      <p:bldP spid="588807" grpId="0" animBg="1"/>
      <p:bldP spid="588808" grpId="0" animBg="1"/>
      <p:bldP spid="588809" grpId="0" animBg="1"/>
      <p:bldP spid="588810" grpId="0" animBg="1"/>
      <p:bldP spid="5888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CS 477/677 - Lecture 17</a:t>
            </a:r>
          </a:p>
        </p:txBody>
      </p:sp>
      <p:sp>
        <p:nvSpPr>
          <p:cNvPr id="2458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Brute-Force Solution</a:t>
            </a:r>
          </a:p>
        </p:txBody>
      </p:sp>
      <p:sp>
        <p:nvSpPr>
          <p:cNvPr id="589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For every subsequence of X, check whether it’s a subsequence of Y</a:t>
            </a:r>
          </a:p>
          <a:p>
            <a:pPr eaLnBrk="1" hangingPunct="1">
              <a:lnSpc>
                <a:spcPct val="150000"/>
              </a:lnSpc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There are 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2</a:t>
            </a:r>
            <a:r>
              <a:rPr lang="en-US" baseline="30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m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 subsequences of X to check</a:t>
            </a:r>
          </a:p>
          <a:p>
            <a:pPr eaLnBrk="1" hangingPunct="1">
              <a:lnSpc>
                <a:spcPct val="150000"/>
              </a:lnSpc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Each subsequence takes </a:t>
            </a:r>
            <a:r>
              <a:rPr lang="en-US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Θ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(n)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 time to check</a:t>
            </a:r>
          </a:p>
          <a:p>
            <a:pPr lvl="1" eaLnBrk="1" hangingPunct="1">
              <a:lnSpc>
                <a:spcPct val="150000"/>
              </a:lnSpc>
            </a:pPr>
            <a:r>
              <a:rPr lang="en-US" dirty="0">
                <a:ea typeface="ＭＳ Ｐゴシック" pitchFamily="-106" charset="-128"/>
              </a:rPr>
              <a:t>scan Y for first letter, from there scan for second, and so on</a:t>
            </a:r>
          </a:p>
          <a:p>
            <a:pPr eaLnBrk="1" hangingPunct="1">
              <a:lnSpc>
                <a:spcPct val="150000"/>
              </a:lnSpc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Running time: </a:t>
            </a:r>
            <a:r>
              <a:rPr lang="en-US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Θ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(n2</a:t>
            </a:r>
            <a:r>
              <a:rPr lang="en-US" baseline="30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m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E7190FD-9E1F-9E81-796A-0E8C6210AB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575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CS 477/677 - Lecture 17</a:t>
            </a:r>
          </a:p>
        </p:txBody>
      </p:sp>
      <p:sp>
        <p:nvSpPr>
          <p:cNvPr id="266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1. Making the choice</a:t>
            </a:r>
          </a:p>
        </p:txBody>
      </p:sp>
      <p:sp>
        <p:nvSpPr>
          <p:cNvPr id="590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130000"/>
              </a:lnSpc>
              <a:buFontTx/>
              <a:buNone/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	X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= ⟨A, B, D, E⟩</a:t>
            </a:r>
          </a:p>
          <a:p>
            <a:pPr eaLnBrk="1" hangingPunct="1">
              <a:lnSpc>
                <a:spcPct val="130000"/>
              </a:lnSpc>
              <a:buFontTx/>
              <a:buNone/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	Y = ⟨Z, B, E⟩</a:t>
            </a:r>
          </a:p>
          <a:p>
            <a:pPr eaLnBrk="1" hangingPunct="1"/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Choice: include one element into the common sequence (E) and solve the resulting 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</a:rPr>
              <a:t>subproblem</a:t>
            </a:r>
            <a:endParaRPr lang="en-US" dirty="0"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>
              <a:lnSpc>
                <a:spcPct val="130000"/>
              </a:lnSpc>
              <a:buFontTx/>
              <a:buNone/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	X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= ⟨A, B, D, G⟩</a:t>
            </a:r>
          </a:p>
          <a:p>
            <a:pPr eaLnBrk="1" hangingPunct="1">
              <a:lnSpc>
                <a:spcPct val="130000"/>
              </a:lnSpc>
              <a:buFontTx/>
              <a:buNone/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	Y = ⟨Z, B, D⟩</a:t>
            </a:r>
          </a:p>
          <a:p>
            <a:pPr eaLnBrk="1" hangingPunct="1"/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Choice: exclude an element from a string and solve the resulting 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</a:rPr>
              <a:t>subproblem</a:t>
            </a:r>
            <a:endParaRPr lang="en-US" dirty="0">
              <a:ea typeface="ＭＳ Ｐゴシック" pitchFamily="-106" charset="-128"/>
              <a:cs typeface="ＭＳ Ｐゴシック" pitchFamily="-106" charset="-128"/>
            </a:endParaRPr>
          </a:p>
        </p:txBody>
      </p:sp>
      <p:sp>
        <p:nvSpPr>
          <p:cNvPr id="590852" name="Freeform 4"/>
          <p:cNvSpPr>
            <a:spLocks/>
          </p:cNvSpPr>
          <p:nvPr/>
        </p:nvSpPr>
        <p:spPr bwMode="auto">
          <a:xfrm rot="-471842">
            <a:off x="2811463" y="1347788"/>
            <a:ext cx="1050925" cy="1157287"/>
          </a:xfrm>
          <a:custGeom>
            <a:avLst/>
            <a:gdLst>
              <a:gd name="T0" fmla="*/ 629216 w 628"/>
              <a:gd name="T1" fmla="*/ 10241 h 678"/>
              <a:gd name="T2" fmla="*/ 553911 w 628"/>
              <a:gd name="T3" fmla="*/ 290175 h 678"/>
              <a:gd name="T4" fmla="*/ 440117 w 628"/>
              <a:gd name="T5" fmla="*/ 549626 h 678"/>
              <a:gd name="T6" fmla="*/ 147263 w 628"/>
              <a:gd name="T7" fmla="*/ 626437 h 678"/>
              <a:gd name="T8" fmla="*/ 61918 w 628"/>
              <a:gd name="T9" fmla="*/ 665696 h 678"/>
              <a:gd name="T10" fmla="*/ 25102 w 628"/>
              <a:gd name="T11" fmla="*/ 752749 h 678"/>
              <a:gd name="T12" fmla="*/ 5020 w 628"/>
              <a:gd name="T13" fmla="*/ 810784 h 678"/>
              <a:gd name="T14" fmla="*/ 53550 w 628"/>
              <a:gd name="T15" fmla="*/ 1032682 h 678"/>
              <a:gd name="T16" fmla="*/ 90366 w 628"/>
              <a:gd name="T17" fmla="*/ 1080476 h 678"/>
              <a:gd name="T18" fmla="*/ 100407 w 628"/>
              <a:gd name="T19" fmla="*/ 1109493 h 678"/>
              <a:gd name="T20" fmla="*/ 232609 w 628"/>
              <a:gd name="T21" fmla="*/ 1157287 h 678"/>
              <a:gd name="T22" fmla="*/ 364812 w 628"/>
              <a:gd name="T23" fmla="*/ 1138511 h 678"/>
              <a:gd name="T24" fmla="*/ 440117 w 628"/>
              <a:gd name="T25" fmla="*/ 1118028 h 678"/>
              <a:gd name="T26" fmla="*/ 468565 w 628"/>
              <a:gd name="T27" fmla="*/ 1109493 h 678"/>
              <a:gd name="T28" fmla="*/ 543870 w 628"/>
              <a:gd name="T29" fmla="*/ 1012199 h 678"/>
              <a:gd name="T30" fmla="*/ 592400 w 628"/>
              <a:gd name="T31" fmla="*/ 925147 h 678"/>
              <a:gd name="T32" fmla="*/ 714562 w 628"/>
              <a:gd name="T33" fmla="*/ 665696 h 678"/>
              <a:gd name="T34" fmla="*/ 903662 w 628"/>
              <a:gd name="T35" fmla="*/ 501832 h 678"/>
              <a:gd name="T36" fmla="*/ 960559 w 628"/>
              <a:gd name="T37" fmla="*/ 433556 h 678"/>
              <a:gd name="T38" fmla="*/ 1035864 w 628"/>
              <a:gd name="T39" fmla="*/ 298710 h 678"/>
              <a:gd name="T40" fmla="*/ 968926 w 628"/>
              <a:gd name="T41" fmla="*/ 87053 h 678"/>
              <a:gd name="T42" fmla="*/ 696154 w 628"/>
              <a:gd name="T43" fmla="*/ 0 h 678"/>
              <a:gd name="T44" fmla="*/ 629216 w 628"/>
              <a:gd name="T45" fmla="*/ 10241 h 67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628"/>
              <a:gd name="T70" fmla="*/ 0 h 678"/>
              <a:gd name="T71" fmla="*/ 628 w 628"/>
              <a:gd name="T72" fmla="*/ 678 h 678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628" h="678">
                <a:moveTo>
                  <a:pt x="376" y="6"/>
                </a:moveTo>
                <a:cubicBezTo>
                  <a:pt x="360" y="61"/>
                  <a:pt x="350" y="116"/>
                  <a:pt x="331" y="170"/>
                </a:cubicBezTo>
                <a:cubicBezTo>
                  <a:pt x="325" y="229"/>
                  <a:pt x="330" y="302"/>
                  <a:pt x="263" y="322"/>
                </a:cubicBezTo>
                <a:cubicBezTo>
                  <a:pt x="213" y="354"/>
                  <a:pt x="145" y="362"/>
                  <a:pt x="88" y="367"/>
                </a:cubicBezTo>
                <a:cubicBezTo>
                  <a:pt x="70" y="373"/>
                  <a:pt x="55" y="384"/>
                  <a:pt x="37" y="390"/>
                </a:cubicBezTo>
                <a:cubicBezTo>
                  <a:pt x="26" y="407"/>
                  <a:pt x="21" y="422"/>
                  <a:pt x="15" y="441"/>
                </a:cubicBezTo>
                <a:cubicBezTo>
                  <a:pt x="11" y="452"/>
                  <a:pt x="3" y="475"/>
                  <a:pt x="3" y="475"/>
                </a:cubicBezTo>
                <a:cubicBezTo>
                  <a:pt x="6" y="515"/>
                  <a:pt x="0" y="573"/>
                  <a:pt x="32" y="605"/>
                </a:cubicBezTo>
                <a:cubicBezTo>
                  <a:pt x="44" y="644"/>
                  <a:pt x="26" y="598"/>
                  <a:pt x="54" y="633"/>
                </a:cubicBezTo>
                <a:cubicBezTo>
                  <a:pt x="58" y="638"/>
                  <a:pt x="56" y="646"/>
                  <a:pt x="60" y="650"/>
                </a:cubicBezTo>
                <a:cubicBezTo>
                  <a:pt x="67" y="657"/>
                  <a:pt x="130" y="676"/>
                  <a:pt x="139" y="678"/>
                </a:cubicBezTo>
                <a:cubicBezTo>
                  <a:pt x="180" y="674"/>
                  <a:pt x="186" y="675"/>
                  <a:pt x="218" y="667"/>
                </a:cubicBezTo>
                <a:cubicBezTo>
                  <a:pt x="233" y="663"/>
                  <a:pt x="248" y="659"/>
                  <a:pt x="263" y="655"/>
                </a:cubicBezTo>
                <a:cubicBezTo>
                  <a:pt x="269" y="653"/>
                  <a:pt x="280" y="650"/>
                  <a:pt x="280" y="650"/>
                </a:cubicBezTo>
                <a:cubicBezTo>
                  <a:pt x="297" y="632"/>
                  <a:pt x="316" y="618"/>
                  <a:pt x="325" y="593"/>
                </a:cubicBezTo>
                <a:cubicBezTo>
                  <a:pt x="340" y="551"/>
                  <a:pt x="329" y="567"/>
                  <a:pt x="354" y="542"/>
                </a:cubicBezTo>
                <a:cubicBezTo>
                  <a:pt x="366" y="489"/>
                  <a:pt x="379" y="421"/>
                  <a:pt x="427" y="390"/>
                </a:cubicBezTo>
                <a:cubicBezTo>
                  <a:pt x="448" y="358"/>
                  <a:pt x="507" y="316"/>
                  <a:pt x="540" y="294"/>
                </a:cubicBezTo>
                <a:cubicBezTo>
                  <a:pt x="550" y="278"/>
                  <a:pt x="561" y="268"/>
                  <a:pt x="574" y="254"/>
                </a:cubicBezTo>
                <a:cubicBezTo>
                  <a:pt x="583" y="225"/>
                  <a:pt x="608" y="205"/>
                  <a:pt x="619" y="175"/>
                </a:cubicBezTo>
                <a:cubicBezTo>
                  <a:pt x="614" y="111"/>
                  <a:pt x="628" y="83"/>
                  <a:pt x="579" y="51"/>
                </a:cubicBezTo>
                <a:cubicBezTo>
                  <a:pt x="556" y="16"/>
                  <a:pt x="453" y="4"/>
                  <a:pt x="416" y="0"/>
                </a:cubicBezTo>
                <a:cubicBezTo>
                  <a:pt x="408" y="2"/>
                  <a:pt x="376" y="18"/>
                  <a:pt x="376" y="6"/>
                </a:cubicBezTo>
                <a:close/>
              </a:path>
            </a:pathLst>
          </a:custGeom>
          <a:solidFill>
            <a:srgbClr val="EAEAEA">
              <a:alpha val="39999"/>
            </a:srgbClr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4893130" y="3859667"/>
            <a:ext cx="3651069" cy="1298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40000"/>
              </a:lnSpc>
              <a:buFontTx/>
              <a:buNone/>
            </a:pPr>
            <a:r>
              <a:rPr lang="en-US" sz="2800" dirty="0"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X</a:t>
            </a:r>
            <a:r>
              <a:rPr lang="en-US" sz="2800" baseline="-25000" dirty="0"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 </a:t>
            </a:r>
            <a:r>
              <a:rPr lang="en-US" sz="2800" dirty="0"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= ⟨A, B, D, G⟩</a:t>
            </a:r>
          </a:p>
          <a:p>
            <a:pPr eaLnBrk="1" hangingPunct="1">
              <a:lnSpc>
                <a:spcPct val="140000"/>
              </a:lnSpc>
              <a:buFontTx/>
              <a:buNone/>
            </a:pPr>
            <a:r>
              <a:rPr lang="en-US" sz="2800" dirty="0"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Y = ⟨Z, B, D⟩</a:t>
            </a:r>
          </a:p>
        </p:txBody>
      </p:sp>
      <p:sp>
        <p:nvSpPr>
          <p:cNvPr id="4" name="Rectangle 3"/>
          <p:cNvSpPr/>
          <p:nvPr/>
        </p:nvSpPr>
        <p:spPr>
          <a:xfrm>
            <a:off x="6306260" y="448294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>
                <a:solidFill>
                  <a:srgbClr val="FF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✕</a:t>
            </a:r>
            <a:endParaRPr lang="en-US" sz="3600">
              <a:solidFill>
                <a:srgbClr val="FF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236489" y="386368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✕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95BE684-E2B1-4670-18E7-0D52832279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371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8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8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0852" grpId="0" animBg="1"/>
      <p:bldP spid="3" grpId="0"/>
      <p:bldP spid="4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CS 477/677 - Lecture 17</a:t>
            </a:r>
          </a:p>
        </p:txBody>
      </p:sp>
      <p:sp>
        <p:nvSpPr>
          <p:cNvPr id="2867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Notations</a:t>
            </a:r>
          </a:p>
        </p:txBody>
      </p:sp>
      <p:sp>
        <p:nvSpPr>
          <p:cNvPr id="591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Given a sequence X = 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⟨x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1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, x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2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, …, 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x</a:t>
            </a:r>
            <a:r>
              <a:rPr lang="en-US" baseline="-250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m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⟩ we define the 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i-th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prefix of X, for 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= 0, 1, 2, …, m</a:t>
            </a:r>
            <a:endParaRPr lang="en-US" dirty="0"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		X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 = 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⟨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x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</a:rPr>
              <a:t>1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, 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x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2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, …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, x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⟩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endParaRPr lang="en-US" dirty="0"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>
              <a:lnSpc>
                <a:spcPct val="150000"/>
              </a:lnSpc>
            </a:pP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c[</a:t>
            </a:r>
            <a:r>
              <a:rPr lang="en-US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, j]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 = the length of a LCS of the sequences     X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 = 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⟨x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1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, x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2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, …, x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⟩ 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and 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</a:rPr>
              <a:t>Y</a:t>
            </a:r>
            <a:r>
              <a:rPr lang="en-US" baseline="-25000" dirty="0" err="1">
                <a:ea typeface="ＭＳ Ｐゴシック" pitchFamily="-106" charset="-128"/>
                <a:cs typeface="ＭＳ Ｐゴシック" pitchFamily="-106" charset="-128"/>
              </a:rPr>
              <a:t>j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 = 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⟨y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1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, y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2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, …, 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y</a:t>
            </a:r>
            <a:r>
              <a:rPr lang="en-US" baseline="-250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j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⟩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1DF7255-1EBA-3CC9-859F-0FD7CD4EE0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056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CS 477/677 - Lecture 17</a:t>
            </a:r>
          </a:p>
        </p:txBody>
      </p:sp>
      <p:sp>
        <p:nvSpPr>
          <p:cNvPr id="3072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2. A Recursive Solution</a:t>
            </a:r>
          </a:p>
        </p:txBody>
      </p:sp>
      <p:sp>
        <p:nvSpPr>
          <p:cNvPr id="592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130000"/>
              </a:lnSpc>
              <a:buFontTx/>
              <a:buNone/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Case 1: x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 = 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</a:rPr>
              <a:t>y</a:t>
            </a:r>
            <a:r>
              <a:rPr lang="en-US" baseline="-25000" dirty="0" err="1">
                <a:ea typeface="ＭＳ Ｐゴシック" pitchFamily="-106" charset="-128"/>
                <a:cs typeface="ＭＳ Ｐゴシック" pitchFamily="-106" charset="-128"/>
              </a:rPr>
              <a:t>j</a:t>
            </a:r>
            <a:endParaRPr lang="en-US" baseline="-25000" dirty="0"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>
              <a:lnSpc>
                <a:spcPct val="130000"/>
              </a:lnSpc>
              <a:buFontTx/>
              <a:buNone/>
            </a:pPr>
            <a:r>
              <a:rPr lang="en-US" dirty="0">
                <a:solidFill>
                  <a:srgbClr val="DD0111"/>
                </a:solidFill>
                <a:latin typeface="Monotype Corsiva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e.g.: 	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X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 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= ⟨A, B, D, E⟩</a:t>
            </a:r>
          </a:p>
          <a:p>
            <a:pPr eaLnBrk="1" hangingPunct="1">
              <a:lnSpc>
                <a:spcPct val="130000"/>
              </a:lnSpc>
              <a:buFontTx/>
              <a:buNone/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	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Y</a:t>
            </a:r>
            <a:r>
              <a:rPr lang="en-US" baseline="-250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j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= ⟨Z, B, E⟩</a:t>
            </a:r>
          </a:p>
          <a:p>
            <a:pPr eaLnBrk="1" hangingPunct="1">
              <a:lnSpc>
                <a:spcPct val="130000"/>
              </a:lnSpc>
              <a:buFontTx/>
              <a:buNone/>
            </a:pPr>
            <a:endParaRPr lang="en-US" dirty="0">
              <a:ea typeface="ＭＳ Ｐゴシック" pitchFamily="-106" charset="-128"/>
              <a:cs typeface="ＭＳ Ｐゴシック" pitchFamily="-106" charset="-128"/>
              <a:sym typeface="Symbol" pitchFamily="-106" charset="2"/>
            </a:endParaRPr>
          </a:p>
          <a:p>
            <a:pPr eaLnBrk="1" hangingPunct="1">
              <a:lnSpc>
                <a:spcPct val="130000"/>
              </a:lnSpc>
              <a:buFontTx/>
              <a:buNone/>
            </a:pPr>
            <a:endParaRPr lang="en-US" dirty="0">
              <a:ea typeface="ＭＳ Ｐゴシック" pitchFamily="-106" charset="-128"/>
              <a:cs typeface="ＭＳ Ｐゴシック" pitchFamily="-106" charset="-128"/>
              <a:sym typeface="Symbol" pitchFamily="-106" charset="2"/>
            </a:endParaRPr>
          </a:p>
          <a:p>
            <a:pPr lvl="1" eaLnBrk="1" hangingPunct="1">
              <a:lnSpc>
                <a:spcPct val="130000"/>
              </a:lnSpc>
            </a:pPr>
            <a:r>
              <a:rPr lang="en-US" dirty="0">
                <a:ea typeface="ＭＳ Ｐゴシック" pitchFamily="-106" charset="-128"/>
                <a:sym typeface="Symbol" pitchFamily="-106" charset="2"/>
              </a:rPr>
              <a:t>Append x</a:t>
            </a:r>
            <a:r>
              <a:rPr lang="en-US" baseline="-25000" dirty="0">
                <a:ea typeface="ＭＳ Ｐゴシック" pitchFamily="-106" charset="-128"/>
                <a:sym typeface="Symbol" pitchFamily="-106" charset="2"/>
              </a:rPr>
              <a:t>i</a:t>
            </a:r>
            <a:r>
              <a:rPr lang="en-US" dirty="0">
                <a:ea typeface="ＭＳ Ｐゴシック" pitchFamily="-106" charset="-128"/>
                <a:sym typeface="Symbol" pitchFamily="-106" charset="2"/>
              </a:rPr>
              <a:t> = </a:t>
            </a:r>
            <a:r>
              <a:rPr lang="en-US" dirty="0" err="1">
                <a:ea typeface="ＭＳ Ｐゴシック" pitchFamily="-106" charset="-128"/>
                <a:sym typeface="Symbol" pitchFamily="-106" charset="2"/>
              </a:rPr>
              <a:t>y</a:t>
            </a:r>
            <a:r>
              <a:rPr lang="en-US" baseline="-25000" dirty="0" err="1">
                <a:ea typeface="ＭＳ Ｐゴシック" pitchFamily="-106" charset="-128"/>
                <a:sym typeface="Symbol" pitchFamily="-106" charset="2"/>
              </a:rPr>
              <a:t>j</a:t>
            </a:r>
            <a:r>
              <a:rPr lang="en-US" dirty="0">
                <a:ea typeface="ＭＳ Ｐゴシック" pitchFamily="-106" charset="-128"/>
                <a:sym typeface="Symbol" pitchFamily="-106" charset="2"/>
              </a:rPr>
              <a:t> to the LCS of X</a:t>
            </a:r>
            <a:r>
              <a:rPr lang="en-US" baseline="-25000" dirty="0">
                <a:ea typeface="ＭＳ Ｐゴシック" pitchFamily="-106" charset="-128"/>
                <a:sym typeface="Symbol" pitchFamily="-106" charset="2"/>
              </a:rPr>
              <a:t>i-1</a:t>
            </a:r>
            <a:r>
              <a:rPr lang="en-US" dirty="0">
                <a:ea typeface="ＭＳ Ｐゴシック" pitchFamily="-106" charset="-128"/>
                <a:sym typeface="Symbol" pitchFamily="-106" charset="2"/>
              </a:rPr>
              <a:t> and Y</a:t>
            </a:r>
            <a:r>
              <a:rPr lang="en-US" baseline="-25000" dirty="0">
                <a:ea typeface="ＭＳ Ｐゴシック" pitchFamily="-106" charset="-128"/>
                <a:sym typeface="Symbol" pitchFamily="-106" charset="2"/>
              </a:rPr>
              <a:t>j-1</a:t>
            </a:r>
            <a:endParaRPr lang="en-US" dirty="0">
              <a:latin typeface="Comic Sans MS" pitchFamily="-106" charset="0"/>
              <a:ea typeface="ＭＳ Ｐゴシック" pitchFamily="-106" charset="-128"/>
              <a:sym typeface="Symbol" pitchFamily="-106" charset="2"/>
            </a:endParaRPr>
          </a:p>
          <a:p>
            <a:pPr lvl="1" eaLnBrk="1" hangingPunct="1">
              <a:lnSpc>
                <a:spcPct val="130000"/>
              </a:lnSpc>
            </a:pPr>
            <a:r>
              <a:rPr lang="en-US" dirty="0">
                <a:ea typeface="ＭＳ Ｐゴシック" pitchFamily="-106" charset="-128"/>
                <a:sym typeface="Symbol" pitchFamily="-106" charset="2"/>
              </a:rPr>
              <a:t>Must find a LCS of X</a:t>
            </a:r>
            <a:r>
              <a:rPr lang="en-US" baseline="-25000" dirty="0">
                <a:ea typeface="ＭＳ Ｐゴシック" pitchFamily="-106" charset="-128"/>
                <a:sym typeface="Symbol" pitchFamily="-106" charset="2"/>
              </a:rPr>
              <a:t>i-1</a:t>
            </a:r>
            <a:r>
              <a:rPr lang="en-US" dirty="0">
                <a:ea typeface="ＭＳ Ｐゴシック" pitchFamily="-106" charset="-128"/>
                <a:sym typeface="Symbol" pitchFamily="-106" charset="2"/>
              </a:rPr>
              <a:t> and Y</a:t>
            </a:r>
            <a:r>
              <a:rPr lang="en-US" baseline="-25000" dirty="0">
                <a:ea typeface="ＭＳ Ｐゴシック" pitchFamily="-106" charset="-128"/>
                <a:sym typeface="Symbol" pitchFamily="-106" charset="2"/>
              </a:rPr>
              <a:t>j-1</a:t>
            </a:r>
            <a:r>
              <a:rPr lang="en-US" dirty="0">
                <a:ea typeface="ＭＳ Ｐゴシック" pitchFamily="-106" charset="-128"/>
                <a:sym typeface="Symbol" pitchFamily="-106" charset="2"/>
              </a:rPr>
              <a:t> ⇒ optimal solution to a problem includes optimal solutions to </a:t>
            </a:r>
            <a:r>
              <a:rPr lang="en-US" dirty="0" err="1">
                <a:ea typeface="ＭＳ Ｐゴシック" pitchFamily="-106" charset="-128"/>
                <a:sym typeface="Symbol" pitchFamily="-106" charset="2"/>
              </a:rPr>
              <a:t>subproblems</a:t>
            </a:r>
            <a:endParaRPr lang="en-US" baseline="-25000" dirty="0">
              <a:ea typeface="ＭＳ Ｐゴシック" pitchFamily="-106" charset="-128"/>
              <a:sym typeface="Symbol" pitchFamily="-106" charset="2"/>
            </a:endParaRPr>
          </a:p>
        </p:txBody>
      </p:sp>
      <p:sp>
        <p:nvSpPr>
          <p:cNvPr id="592900" name="Freeform 4"/>
          <p:cNvSpPr>
            <a:spLocks/>
          </p:cNvSpPr>
          <p:nvPr/>
        </p:nvSpPr>
        <p:spPr bwMode="auto">
          <a:xfrm rot="-471842">
            <a:off x="2870200" y="1971675"/>
            <a:ext cx="1050925" cy="1157288"/>
          </a:xfrm>
          <a:custGeom>
            <a:avLst/>
            <a:gdLst>
              <a:gd name="T0" fmla="*/ 629216 w 628"/>
              <a:gd name="T1" fmla="*/ 10241 h 678"/>
              <a:gd name="T2" fmla="*/ 553911 w 628"/>
              <a:gd name="T3" fmla="*/ 290175 h 678"/>
              <a:gd name="T4" fmla="*/ 440117 w 628"/>
              <a:gd name="T5" fmla="*/ 549626 h 678"/>
              <a:gd name="T6" fmla="*/ 147263 w 628"/>
              <a:gd name="T7" fmla="*/ 626438 h 678"/>
              <a:gd name="T8" fmla="*/ 61918 w 628"/>
              <a:gd name="T9" fmla="*/ 665697 h 678"/>
              <a:gd name="T10" fmla="*/ 25102 w 628"/>
              <a:gd name="T11" fmla="*/ 752749 h 678"/>
              <a:gd name="T12" fmla="*/ 5020 w 628"/>
              <a:gd name="T13" fmla="*/ 810784 h 678"/>
              <a:gd name="T14" fmla="*/ 53550 w 628"/>
              <a:gd name="T15" fmla="*/ 1032683 h 678"/>
              <a:gd name="T16" fmla="*/ 90366 w 628"/>
              <a:gd name="T17" fmla="*/ 1080477 h 678"/>
              <a:gd name="T18" fmla="*/ 100407 w 628"/>
              <a:gd name="T19" fmla="*/ 1109494 h 678"/>
              <a:gd name="T20" fmla="*/ 232609 w 628"/>
              <a:gd name="T21" fmla="*/ 1157288 h 678"/>
              <a:gd name="T22" fmla="*/ 364812 w 628"/>
              <a:gd name="T23" fmla="*/ 1138512 h 678"/>
              <a:gd name="T24" fmla="*/ 440117 w 628"/>
              <a:gd name="T25" fmla="*/ 1118029 h 678"/>
              <a:gd name="T26" fmla="*/ 468565 w 628"/>
              <a:gd name="T27" fmla="*/ 1109494 h 678"/>
              <a:gd name="T28" fmla="*/ 543870 w 628"/>
              <a:gd name="T29" fmla="*/ 1012200 h 678"/>
              <a:gd name="T30" fmla="*/ 592400 w 628"/>
              <a:gd name="T31" fmla="*/ 925148 h 678"/>
              <a:gd name="T32" fmla="*/ 714562 w 628"/>
              <a:gd name="T33" fmla="*/ 665697 h 678"/>
              <a:gd name="T34" fmla="*/ 903662 w 628"/>
              <a:gd name="T35" fmla="*/ 501833 h 678"/>
              <a:gd name="T36" fmla="*/ 960559 w 628"/>
              <a:gd name="T37" fmla="*/ 433556 h 678"/>
              <a:gd name="T38" fmla="*/ 1035864 w 628"/>
              <a:gd name="T39" fmla="*/ 298710 h 678"/>
              <a:gd name="T40" fmla="*/ 968926 w 628"/>
              <a:gd name="T41" fmla="*/ 87053 h 678"/>
              <a:gd name="T42" fmla="*/ 696154 w 628"/>
              <a:gd name="T43" fmla="*/ 0 h 678"/>
              <a:gd name="T44" fmla="*/ 629216 w 628"/>
              <a:gd name="T45" fmla="*/ 10241 h 67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628"/>
              <a:gd name="T70" fmla="*/ 0 h 678"/>
              <a:gd name="T71" fmla="*/ 628 w 628"/>
              <a:gd name="T72" fmla="*/ 678 h 678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628" h="678">
                <a:moveTo>
                  <a:pt x="376" y="6"/>
                </a:moveTo>
                <a:cubicBezTo>
                  <a:pt x="360" y="61"/>
                  <a:pt x="350" y="116"/>
                  <a:pt x="331" y="170"/>
                </a:cubicBezTo>
                <a:cubicBezTo>
                  <a:pt x="325" y="229"/>
                  <a:pt x="330" y="302"/>
                  <a:pt x="263" y="322"/>
                </a:cubicBezTo>
                <a:cubicBezTo>
                  <a:pt x="213" y="354"/>
                  <a:pt x="145" y="362"/>
                  <a:pt x="88" y="367"/>
                </a:cubicBezTo>
                <a:cubicBezTo>
                  <a:pt x="70" y="373"/>
                  <a:pt x="55" y="384"/>
                  <a:pt x="37" y="390"/>
                </a:cubicBezTo>
                <a:cubicBezTo>
                  <a:pt x="26" y="407"/>
                  <a:pt x="21" y="422"/>
                  <a:pt x="15" y="441"/>
                </a:cubicBezTo>
                <a:cubicBezTo>
                  <a:pt x="11" y="452"/>
                  <a:pt x="3" y="475"/>
                  <a:pt x="3" y="475"/>
                </a:cubicBezTo>
                <a:cubicBezTo>
                  <a:pt x="6" y="515"/>
                  <a:pt x="0" y="573"/>
                  <a:pt x="32" y="605"/>
                </a:cubicBezTo>
                <a:cubicBezTo>
                  <a:pt x="44" y="644"/>
                  <a:pt x="26" y="598"/>
                  <a:pt x="54" y="633"/>
                </a:cubicBezTo>
                <a:cubicBezTo>
                  <a:pt x="58" y="638"/>
                  <a:pt x="56" y="646"/>
                  <a:pt x="60" y="650"/>
                </a:cubicBezTo>
                <a:cubicBezTo>
                  <a:pt x="67" y="657"/>
                  <a:pt x="130" y="676"/>
                  <a:pt x="139" y="678"/>
                </a:cubicBezTo>
                <a:cubicBezTo>
                  <a:pt x="180" y="674"/>
                  <a:pt x="186" y="675"/>
                  <a:pt x="218" y="667"/>
                </a:cubicBezTo>
                <a:cubicBezTo>
                  <a:pt x="233" y="663"/>
                  <a:pt x="248" y="659"/>
                  <a:pt x="263" y="655"/>
                </a:cubicBezTo>
                <a:cubicBezTo>
                  <a:pt x="269" y="653"/>
                  <a:pt x="280" y="650"/>
                  <a:pt x="280" y="650"/>
                </a:cubicBezTo>
                <a:cubicBezTo>
                  <a:pt x="297" y="632"/>
                  <a:pt x="316" y="618"/>
                  <a:pt x="325" y="593"/>
                </a:cubicBezTo>
                <a:cubicBezTo>
                  <a:pt x="340" y="551"/>
                  <a:pt x="329" y="567"/>
                  <a:pt x="354" y="542"/>
                </a:cubicBezTo>
                <a:cubicBezTo>
                  <a:pt x="366" y="489"/>
                  <a:pt x="379" y="421"/>
                  <a:pt x="427" y="390"/>
                </a:cubicBezTo>
                <a:cubicBezTo>
                  <a:pt x="448" y="358"/>
                  <a:pt x="507" y="316"/>
                  <a:pt x="540" y="294"/>
                </a:cubicBezTo>
                <a:cubicBezTo>
                  <a:pt x="550" y="278"/>
                  <a:pt x="561" y="268"/>
                  <a:pt x="574" y="254"/>
                </a:cubicBezTo>
                <a:cubicBezTo>
                  <a:pt x="583" y="225"/>
                  <a:pt x="608" y="205"/>
                  <a:pt x="619" y="175"/>
                </a:cubicBezTo>
                <a:cubicBezTo>
                  <a:pt x="614" y="111"/>
                  <a:pt x="628" y="83"/>
                  <a:pt x="579" y="51"/>
                </a:cubicBezTo>
                <a:cubicBezTo>
                  <a:pt x="556" y="16"/>
                  <a:pt x="453" y="4"/>
                  <a:pt x="416" y="0"/>
                </a:cubicBezTo>
                <a:cubicBezTo>
                  <a:pt x="408" y="2"/>
                  <a:pt x="376" y="18"/>
                  <a:pt x="376" y="6"/>
                </a:cubicBezTo>
                <a:close/>
              </a:path>
            </a:pathLst>
          </a:custGeom>
          <a:solidFill>
            <a:srgbClr val="EAEAEA">
              <a:alpha val="39999"/>
            </a:srgbClr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2901" name="Text Box 5"/>
          <p:cNvSpPr txBox="1">
            <a:spLocks noChangeArrowheads="1"/>
          </p:cNvSpPr>
          <p:nvPr/>
        </p:nvSpPr>
        <p:spPr bwMode="auto">
          <a:xfrm>
            <a:off x="1804988" y="3425825"/>
            <a:ext cx="13684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800">
                <a:latin typeface="Comic Sans MS" pitchFamily="-106" charset="0"/>
                <a:sym typeface="Symbol" pitchFamily="-106" charset="2"/>
              </a:rPr>
              <a:t>c[i, j] =</a:t>
            </a:r>
          </a:p>
        </p:txBody>
      </p:sp>
      <p:sp>
        <p:nvSpPr>
          <p:cNvPr id="592902" name="Text Box 6"/>
          <p:cNvSpPr txBox="1">
            <a:spLocks noChangeArrowheads="1"/>
          </p:cNvSpPr>
          <p:nvPr/>
        </p:nvSpPr>
        <p:spPr bwMode="auto">
          <a:xfrm>
            <a:off x="3079750" y="3416300"/>
            <a:ext cx="2667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800">
                <a:latin typeface="Comic Sans MS" pitchFamily="-106" charset="0"/>
                <a:sym typeface="Symbol" pitchFamily="-106" charset="2"/>
              </a:rPr>
              <a:t>c[i - 1, j - 1] + 1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4897AFB-4653-4455-2095-6710BC822B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532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8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8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2900" grpId="0" animBg="1"/>
      <p:bldP spid="592901" grpId="0"/>
      <p:bldP spid="59290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CS 477/677 - Lecture 17</a:t>
            </a:r>
          </a:p>
        </p:txBody>
      </p:sp>
      <p:sp>
        <p:nvSpPr>
          <p:cNvPr id="327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2. A Recursive Solution</a:t>
            </a:r>
          </a:p>
        </p:txBody>
      </p:sp>
      <p:sp>
        <p:nvSpPr>
          <p:cNvPr id="5939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229600" cy="5551487"/>
          </a:xfrm>
        </p:spPr>
        <p:txBody>
          <a:bodyPr/>
          <a:lstStyle/>
          <a:p>
            <a:pPr eaLnBrk="1" hangingPunct="1">
              <a:lnSpc>
                <a:spcPct val="130000"/>
              </a:lnSpc>
              <a:buFontTx/>
              <a:buNone/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Case 2: 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x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 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≠ 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</a:rPr>
              <a:t>y</a:t>
            </a:r>
            <a:r>
              <a:rPr lang="en-US" baseline="-25000" dirty="0" err="1">
                <a:ea typeface="ＭＳ Ｐゴシック" pitchFamily="-106" charset="-128"/>
                <a:cs typeface="ＭＳ Ｐゴシック" pitchFamily="-106" charset="-128"/>
              </a:rPr>
              <a:t>j</a:t>
            </a:r>
            <a:endParaRPr lang="en-US" baseline="-25000" dirty="0"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>
              <a:lnSpc>
                <a:spcPct val="130000"/>
              </a:lnSpc>
              <a:buFontTx/>
              <a:buNone/>
            </a:pPr>
            <a:r>
              <a:rPr lang="en-US" dirty="0">
                <a:solidFill>
                  <a:srgbClr val="DD0111"/>
                </a:solidFill>
                <a:latin typeface="Monotype Corsiva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e.g.: 	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X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 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= ⟨A, B, D, G⟩</a:t>
            </a:r>
          </a:p>
          <a:p>
            <a:pPr eaLnBrk="1" hangingPunct="1">
              <a:lnSpc>
                <a:spcPct val="130000"/>
              </a:lnSpc>
              <a:buFontTx/>
              <a:buNone/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	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Y</a:t>
            </a:r>
            <a:r>
              <a:rPr lang="en-US" baseline="-250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j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= ⟨Z, B, D⟩</a:t>
            </a:r>
          </a:p>
          <a:p>
            <a:pPr eaLnBrk="1" hangingPunct="1">
              <a:lnSpc>
                <a:spcPct val="130000"/>
              </a:lnSpc>
              <a:buFontTx/>
              <a:buNone/>
            </a:pPr>
            <a:endParaRPr lang="en-US" dirty="0">
              <a:ea typeface="ＭＳ Ｐゴシック" pitchFamily="-106" charset="-128"/>
              <a:cs typeface="ＭＳ Ｐゴシック" pitchFamily="-106" charset="-128"/>
              <a:sym typeface="Symbol" pitchFamily="-106" charset="2"/>
            </a:endParaRPr>
          </a:p>
          <a:p>
            <a:pPr lvl="1" eaLnBrk="1" hangingPunct="1">
              <a:lnSpc>
                <a:spcPct val="130000"/>
              </a:lnSpc>
            </a:pPr>
            <a:r>
              <a:rPr lang="en-US" dirty="0">
                <a:ea typeface="ＭＳ Ｐゴシック" pitchFamily="-106" charset="-128"/>
                <a:sym typeface="Symbol" pitchFamily="-106" charset="2"/>
              </a:rPr>
              <a:t>Must solve two problems</a:t>
            </a:r>
          </a:p>
          <a:p>
            <a:pPr lvl="2" eaLnBrk="1" hangingPunct="1">
              <a:lnSpc>
                <a:spcPct val="130000"/>
              </a:lnSpc>
            </a:pPr>
            <a:r>
              <a:rPr lang="en-US" dirty="0">
                <a:ea typeface="ＭＳ Ｐゴシック" pitchFamily="-106" charset="-128"/>
                <a:sym typeface="Symbol" pitchFamily="-106" charset="2"/>
              </a:rPr>
              <a:t>find a LCS of X</a:t>
            </a:r>
            <a:r>
              <a:rPr lang="en-US" baseline="-25000" dirty="0">
                <a:ea typeface="ＭＳ Ｐゴシック" pitchFamily="-106" charset="-128"/>
                <a:sym typeface="Symbol" pitchFamily="-106" charset="2"/>
              </a:rPr>
              <a:t>i-1</a:t>
            </a:r>
            <a:r>
              <a:rPr lang="en-US" dirty="0">
                <a:ea typeface="ＭＳ Ｐゴシック" pitchFamily="-106" charset="-128"/>
                <a:sym typeface="Symbol" pitchFamily="-106" charset="2"/>
              </a:rPr>
              <a:t> and </a:t>
            </a:r>
            <a:r>
              <a:rPr lang="en-US" dirty="0" err="1">
                <a:ea typeface="ＭＳ Ｐゴシック" pitchFamily="-106" charset="-128"/>
                <a:sym typeface="Symbol" pitchFamily="-106" charset="2"/>
              </a:rPr>
              <a:t>Y</a:t>
            </a:r>
            <a:r>
              <a:rPr lang="en-US" baseline="-25000" dirty="0" err="1">
                <a:ea typeface="ＭＳ Ｐゴシック" pitchFamily="-106" charset="-128"/>
                <a:sym typeface="Symbol" pitchFamily="-106" charset="2"/>
              </a:rPr>
              <a:t>j</a:t>
            </a:r>
            <a:r>
              <a:rPr lang="en-US" dirty="0">
                <a:ea typeface="ＭＳ Ｐゴシック" pitchFamily="-106" charset="-128"/>
                <a:sym typeface="Symbol" pitchFamily="-106" charset="2"/>
              </a:rPr>
              <a:t>: X</a:t>
            </a:r>
            <a:r>
              <a:rPr lang="en-US" baseline="-25000" dirty="0">
                <a:ea typeface="ＭＳ Ｐゴシック" pitchFamily="-106" charset="-128"/>
                <a:sym typeface="Symbol" pitchFamily="-106" charset="2"/>
              </a:rPr>
              <a:t>i-1 </a:t>
            </a:r>
            <a:r>
              <a:rPr lang="en-US" dirty="0">
                <a:ea typeface="ＭＳ Ｐゴシック" pitchFamily="-106" charset="-128"/>
                <a:sym typeface="Symbol" pitchFamily="-106" charset="2"/>
              </a:rPr>
              <a:t>= 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⟨</a:t>
            </a:r>
            <a:r>
              <a:rPr lang="en-US" dirty="0">
                <a:ea typeface="ＭＳ Ｐゴシック" pitchFamily="-106" charset="-128"/>
                <a:sym typeface="Symbol" pitchFamily="-106" charset="2"/>
              </a:rPr>
              <a:t>A, B, D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⟩</a:t>
            </a:r>
            <a:r>
              <a:rPr lang="en-US" dirty="0">
                <a:ea typeface="ＭＳ Ｐゴシック" pitchFamily="-106" charset="-128"/>
                <a:sym typeface="Symbol" pitchFamily="-106" charset="2"/>
              </a:rPr>
              <a:t> and </a:t>
            </a:r>
            <a:r>
              <a:rPr lang="en-US" dirty="0" err="1">
                <a:ea typeface="ＭＳ Ｐゴシック" pitchFamily="-106" charset="-128"/>
                <a:sym typeface="Symbol" pitchFamily="-106" charset="2"/>
              </a:rPr>
              <a:t>Y</a:t>
            </a:r>
            <a:r>
              <a:rPr lang="en-US" baseline="-25000" dirty="0" err="1">
                <a:ea typeface="ＭＳ Ｐゴシック" pitchFamily="-106" charset="-128"/>
                <a:sym typeface="Symbol" pitchFamily="-106" charset="2"/>
              </a:rPr>
              <a:t>j</a:t>
            </a:r>
            <a:r>
              <a:rPr lang="en-US" dirty="0">
                <a:ea typeface="ＭＳ Ｐゴシック" pitchFamily="-106" charset="-128"/>
                <a:sym typeface="Symbol" pitchFamily="-106" charset="2"/>
              </a:rPr>
              <a:t> = 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⟨</a:t>
            </a:r>
            <a:r>
              <a:rPr lang="en-US" dirty="0">
                <a:ea typeface="ＭＳ Ｐゴシック" pitchFamily="-106" charset="-128"/>
                <a:sym typeface="Symbol" pitchFamily="-106" charset="2"/>
              </a:rPr>
              <a:t>Z, B, D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⟩</a:t>
            </a:r>
            <a:endParaRPr lang="en-US" dirty="0">
              <a:ea typeface="ＭＳ Ｐゴシック" pitchFamily="-106" charset="-128"/>
              <a:sym typeface="Symbol" pitchFamily="-106" charset="2"/>
            </a:endParaRPr>
          </a:p>
          <a:p>
            <a:pPr lvl="2" eaLnBrk="1" hangingPunct="1">
              <a:lnSpc>
                <a:spcPct val="130000"/>
              </a:lnSpc>
            </a:pPr>
            <a:r>
              <a:rPr lang="en-US" dirty="0">
                <a:ea typeface="ＭＳ Ｐゴシック" pitchFamily="-106" charset="-128"/>
                <a:sym typeface="Symbol" pitchFamily="-106" charset="2"/>
              </a:rPr>
              <a:t>find a LCS of X</a:t>
            </a:r>
            <a:r>
              <a:rPr lang="en-US" baseline="-25000" dirty="0">
                <a:ea typeface="ＭＳ Ｐゴシック" pitchFamily="-106" charset="-128"/>
                <a:sym typeface="Symbol" pitchFamily="-106" charset="2"/>
              </a:rPr>
              <a:t>i</a:t>
            </a:r>
            <a:r>
              <a:rPr lang="en-US" dirty="0">
                <a:ea typeface="ＭＳ Ｐゴシック" pitchFamily="-106" charset="-128"/>
                <a:sym typeface="Symbol" pitchFamily="-106" charset="2"/>
              </a:rPr>
              <a:t> and Y</a:t>
            </a:r>
            <a:r>
              <a:rPr lang="en-US" baseline="-25000" dirty="0">
                <a:ea typeface="ＭＳ Ｐゴシック" pitchFamily="-106" charset="-128"/>
                <a:sym typeface="Symbol" pitchFamily="-106" charset="2"/>
              </a:rPr>
              <a:t>j-1</a:t>
            </a:r>
            <a:r>
              <a:rPr lang="en-US" dirty="0">
                <a:ea typeface="ＭＳ Ｐゴシック" pitchFamily="-106" charset="-128"/>
                <a:sym typeface="Symbol" pitchFamily="-106" charset="2"/>
              </a:rPr>
              <a:t>: X</a:t>
            </a:r>
            <a:r>
              <a:rPr lang="en-US" baseline="-25000" dirty="0">
                <a:ea typeface="ＭＳ Ｐゴシック" pitchFamily="-106" charset="-128"/>
                <a:sym typeface="Symbol" pitchFamily="-106" charset="2"/>
              </a:rPr>
              <a:t>i </a:t>
            </a:r>
            <a:r>
              <a:rPr lang="en-US" dirty="0">
                <a:ea typeface="ＭＳ Ｐゴシック" pitchFamily="-106" charset="-128"/>
                <a:sym typeface="Symbol" pitchFamily="-106" charset="2"/>
              </a:rPr>
              <a:t>= 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⟨</a:t>
            </a:r>
            <a:r>
              <a:rPr lang="en-US" dirty="0">
                <a:ea typeface="ＭＳ Ｐゴシック" pitchFamily="-106" charset="-128"/>
                <a:sym typeface="Symbol" pitchFamily="-106" charset="2"/>
              </a:rPr>
              <a:t>A, B, D, G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⟩</a:t>
            </a:r>
            <a:r>
              <a:rPr lang="en-US" dirty="0">
                <a:ea typeface="ＭＳ Ｐゴシック" pitchFamily="-106" charset="-128"/>
                <a:sym typeface="Symbol" pitchFamily="-106" charset="2"/>
              </a:rPr>
              <a:t> and </a:t>
            </a:r>
            <a:r>
              <a:rPr lang="en-US" dirty="0" err="1">
                <a:ea typeface="ＭＳ Ｐゴシック" pitchFamily="-106" charset="-128"/>
                <a:sym typeface="Symbol" pitchFamily="-106" charset="2"/>
              </a:rPr>
              <a:t>Y</a:t>
            </a:r>
            <a:r>
              <a:rPr lang="en-US" baseline="-25000" dirty="0" err="1">
                <a:ea typeface="ＭＳ Ｐゴシック" pitchFamily="-106" charset="-128"/>
                <a:sym typeface="Symbol" pitchFamily="-106" charset="2"/>
              </a:rPr>
              <a:t>j</a:t>
            </a:r>
            <a:r>
              <a:rPr lang="en-US" dirty="0">
                <a:ea typeface="ＭＳ Ｐゴシック" pitchFamily="-106" charset="-128"/>
                <a:sym typeface="Symbol" pitchFamily="-106" charset="2"/>
              </a:rPr>
              <a:t> = 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⟨</a:t>
            </a:r>
            <a:r>
              <a:rPr lang="en-US" dirty="0">
                <a:ea typeface="ＭＳ Ｐゴシック" pitchFamily="-106" charset="-128"/>
                <a:sym typeface="Symbol" pitchFamily="-106" charset="2"/>
              </a:rPr>
              <a:t>Z, B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⟩</a:t>
            </a:r>
            <a:endParaRPr lang="en-US" dirty="0">
              <a:ea typeface="ＭＳ Ｐゴシック" pitchFamily="-106" charset="-128"/>
              <a:sym typeface="Symbol" pitchFamily="-106" charset="2"/>
            </a:endParaRPr>
          </a:p>
          <a:p>
            <a:pPr eaLnBrk="1" hangingPunct="1">
              <a:lnSpc>
                <a:spcPct val="130000"/>
              </a:lnSpc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Optimal solution to a problem includes optimal solutions to 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subproblems</a:t>
            </a:r>
            <a:endParaRPr lang="en-US" dirty="0">
              <a:ea typeface="ＭＳ Ｐゴシック" pitchFamily="-106" charset="-128"/>
              <a:cs typeface="ＭＳ Ｐゴシック" pitchFamily="-106" charset="-128"/>
              <a:sym typeface="Symbol" pitchFamily="-106" charset="2"/>
            </a:endParaRPr>
          </a:p>
        </p:txBody>
      </p:sp>
      <p:sp>
        <p:nvSpPr>
          <p:cNvPr id="593924" name="Text Box 4"/>
          <p:cNvSpPr txBox="1">
            <a:spLocks noChangeArrowheads="1"/>
          </p:cNvSpPr>
          <p:nvPr/>
        </p:nvSpPr>
        <p:spPr bwMode="auto">
          <a:xfrm>
            <a:off x="1749425" y="3282950"/>
            <a:ext cx="13684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800">
                <a:latin typeface="Comic Sans MS" pitchFamily="-106" charset="0"/>
                <a:sym typeface="Symbol" pitchFamily="-106" charset="2"/>
              </a:rPr>
              <a:t>c[i, j] =</a:t>
            </a:r>
          </a:p>
        </p:txBody>
      </p:sp>
      <p:sp>
        <p:nvSpPr>
          <p:cNvPr id="593925" name="Text Box 5"/>
          <p:cNvSpPr txBox="1">
            <a:spLocks noChangeArrowheads="1"/>
          </p:cNvSpPr>
          <p:nvPr/>
        </p:nvSpPr>
        <p:spPr bwMode="auto">
          <a:xfrm>
            <a:off x="2990850" y="3273425"/>
            <a:ext cx="43656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>
                <a:latin typeface="Comic Sans MS" pitchFamily="-106" charset="0"/>
                <a:sym typeface="Symbol" pitchFamily="-106" charset="2"/>
              </a:rPr>
              <a:t>max { c[i - 1, j], c[i, j-1] }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FE1AA65-B670-9418-943F-ED78615DB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821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24" grpId="0"/>
      <p:bldP spid="5939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CS 477/677 - Lecture 17</a:t>
            </a:r>
          </a:p>
        </p:txBody>
      </p:sp>
      <p:sp>
        <p:nvSpPr>
          <p:cNvPr id="368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>
                <a:ea typeface="ＭＳ Ｐゴシック" pitchFamily="-106" charset="-128"/>
                <a:cs typeface="ＭＳ Ｐゴシック" pitchFamily="-106" charset="-128"/>
              </a:rPr>
              <a:t>3. Computing the Length of the LCS</a:t>
            </a:r>
          </a:p>
        </p:txBody>
      </p:sp>
      <p:sp>
        <p:nvSpPr>
          <p:cNvPr id="3686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229600" cy="1544637"/>
          </a:xfrm>
        </p:spPr>
        <p:txBody>
          <a:bodyPr/>
          <a:lstStyle/>
          <a:p>
            <a:pPr lvl="1" eaLnBrk="1" hangingPunct="1">
              <a:buFontTx/>
              <a:buNone/>
            </a:pPr>
            <a:r>
              <a:rPr lang="en-US" dirty="0"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			0				if </a:t>
            </a:r>
            <a:r>
              <a:rPr lang="en-US" dirty="0" err="1"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i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 = 0 or j = 0</a:t>
            </a:r>
          </a:p>
          <a:p>
            <a:pPr lvl="1" eaLnBrk="1" hangingPunct="1">
              <a:buFontTx/>
              <a:buNone/>
            </a:pPr>
            <a:r>
              <a:rPr lang="en-US" dirty="0"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c[</a:t>
            </a:r>
            <a:r>
              <a:rPr lang="en-US" dirty="0" err="1"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i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, j] = 	c[i-1, j-1] + 1			if x</a:t>
            </a:r>
            <a:r>
              <a:rPr lang="en-US" baseline="-25000" dirty="0"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i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 = </a:t>
            </a:r>
            <a:r>
              <a:rPr lang="en-US" dirty="0" err="1"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y</a:t>
            </a:r>
            <a:r>
              <a:rPr lang="en-US" baseline="-25000" dirty="0" err="1"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j</a:t>
            </a:r>
            <a:endParaRPr lang="en-US" baseline="-25000" dirty="0">
              <a:latin typeface="Comic Sans MS" pitchFamily="-106" charset="0"/>
              <a:ea typeface="ＭＳ Ｐゴシック" pitchFamily="-106" charset="-128"/>
              <a:sym typeface="Symbol" pitchFamily="-106" charset="2"/>
            </a:endParaRPr>
          </a:p>
          <a:p>
            <a:pPr lvl="1" eaLnBrk="1" hangingPunct="1">
              <a:buFontTx/>
              <a:buNone/>
            </a:pPr>
            <a:r>
              <a:rPr lang="en-US" dirty="0"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			max(c[</a:t>
            </a:r>
            <a:r>
              <a:rPr lang="en-US" dirty="0" err="1"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i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, j-1], c[i-1, j])	if x</a:t>
            </a:r>
            <a:r>
              <a:rPr lang="en-US" baseline="-25000" dirty="0"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i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 ≠ </a:t>
            </a:r>
            <a:r>
              <a:rPr lang="en-US" dirty="0" err="1"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y</a:t>
            </a:r>
            <a:r>
              <a:rPr lang="en-US" baseline="-25000" dirty="0" err="1"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j</a:t>
            </a:r>
            <a:endParaRPr lang="en-US" dirty="0">
              <a:ea typeface="ＭＳ Ｐゴシック" pitchFamily="-106" charset="-128"/>
            </a:endParaRPr>
          </a:p>
        </p:txBody>
      </p:sp>
      <p:sp>
        <p:nvSpPr>
          <p:cNvPr id="36870" name="AutoShape 4"/>
          <p:cNvSpPr>
            <a:spLocks/>
          </p:cNvSpPr>
          <p:nvPr/>
        </p:nvSpPr>
        <p:spPr bwMode="auto">
          <a:xfrm>
            <a:off x="2019300" y="1243013"/>
            <a:ext cx="142875" cy="1271587"/>
          </a:xfrm>
          <a:prstGeom prst="leftBrace">
            <a:avLst>
              <a:gd name="adj1" fmla="val 74167"/>
              <a:gd name="adj2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595973" name="Group 5"/>
          <p:cNvGraphicFramePr>
            <a:graphicFrameLocks noGrp="1"/>
          </p:cNvGraphicFramePr>
          <p:nvPr/>
        </p:nvGraphicFramePr>
        <p:xfrm>
          <a:off x="3203575" y="3252788"/>
          <a:ext cx="3338513" cy="2743200"/>
        </p:xfrm>
        <a:graphic>
          <a:graphicData uri="http://schemas.openxmlformats.org/drawingml/2006/table">
            <a:tbl>
              <a:tblPr/>
              <a:tblGrid>
                <a:gridCol w="557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56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72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56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72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556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6922" name="Text Box 56"/>
          <p:cNvSpPr txBox="1">
            <a:spLocks noChangeArrowheads="1"/>
          </p:cNvSpPr>
          <p:nvPr/>
        </p:nvSpPr>
        <p:spPr bwMode="auto">
          <a:xfrm>
            <a:off x="3338513" y="2884488"/>
            <a:ext cx="4333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y</a:t>
            </a:r>
            <a:r>
              <a:rPr lang="en-US" baseline="-25000">
                <a:latin typeface="Comic Sans MS" pitchFamily="-106" charset="0"/>
              </a:rPr>
              <a:t>j</a:t>
            </a:r>
            <a:r>
              <a:rPr lang="en-US">
                <a:latin typeface="Comic Sans MS" pitchFamily="-106" charset="0"/>
              </a:rPr>
              <a:t>:</a:t>
            </a:r>
          </a:p>
        </p:txBody>
      </p:sp>
      <p:sp>
        <p:nvSpPr>
          <p:cNvPr id="36923" name="Text Box 57"/>
          <p:cNvSpPr txBox="1">
            <a:spLocks noChangeArrowheads="1"/>
          </p:cNvSpPr>
          <p:nvPr/>
        </p:nvSpPr>
        <p:spPr bwMode="auto">
          <a:xfrm>
            <a:off x="2727325" y="5584825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x</a:t>
            </a:r>
            <a:r>
              <a:rPr lang="en-US" baseline="-25000">
                <a:latin typeface="Comic Sans MS" pitchFamily="-106" charset="0"/>
              </a:rPr>
              <a:t>m</a:t>
            </a:r>
          </a:p>
        </p:txBody>
      </p:sp>
      <p:sp>
        <p:nvSpPr>
          <p:cNvPr id="36924" name="Text Box 58"/>
          <p:cNvSpPr txBox="1">
            <a:spLocks noChangeArrowheads="1"/>
          </p:cNvSpPr>
          <p:nvPr/>
        </p:nvSpPr>
        <p:spPr bwMode="auto">
          <a:xfrm>
            <a:off x="3876675" y="2884488"/>
            <a:ext cx="3714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y</a:t>
            </a:r>
            <a:r>
              <a:rPr lang="en-US" baseline="-25000">
                <a:latin typeface="Comic Sans MS" pitchFamily="-106" charset="0"/>
              </a:rPr>
              <a:t>1</a:t>
            </a:r>
          </a:p>
        </p:txBody>
      </p:sp>
      <p:sp>
        <p:nvSpPr>
          <p:cNvPr id="36925" name="Text Box 59"/>
          <p:cNvSpPr txBox="1">
            <a:spLocks noChangeArrowheads="1"/>
          </p:cNvSpPr>
          <p:nvPr/>
        </p:nvSpPr>
        <p:spPr bwMode="auto">
          <a:xfrm>
            <a:off x="4438650" y="2884488"/>
            <a:ext cx="3968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y</a:t>
            </a:r>
            <a:r>
              <a:rPr lang="en-US" baseline="-25000">
                <a:latin typeface="Comic Sans MS" pitchFamily="-106" charset="0"/>
              </a:rPr>
              <a:t>2</a:t>
            </a:r>
          </a:p>
        </p:txBody>
      </p:sp>
      <p:sp>
        <p:nvSpPr>
          <p:cNvPr id="36926" name="Text Box 60"/>
          <p:cNvSpPr txBox="1">
            <a:spLocks noChangeArrowheads="1"/>
          </p:cNvSpPr>
          <p:nvPr/>
        </p:nvSpPr>
        <p:spPr bwMode="auto">
          <a:xfrm>
            <a:off x="6097588" y="2884488"/>
            <a:ext cx="3825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y</a:t>
            </a:r>
            <a:r>
              <a:rPr lang="en-US" baseline="-25000">
                <a:latin typeface="Comic Sans MS" pitchFamily="-106" charset="0"/>
              </a:rPr>
              <a:t>n</a:t>
            </a:r>
          </a:p>
        </p:txBody>
      </p:sp>
      <p:sp>
        <p:nvSpPr>
          <p:cNvPr id="36927" name="Text Box 61"/>
          <p:cNvSpPr txBox="1">
            <a:spLocks noChangeArrowheads="1"/>
          </p:cNvSpPr>
          <p:nvPr/>
        </p:nvSpPr>
        <p:spPr bwMode="auto">
          <a:xfrm>
            <a:off x="2801938" y="3697288"/>
            <a:ext cx="387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x</a:t>
            </a:r>
            <a:r>
              <a:rPr lang="en-US" baseline="-25000">
                <a:latin typeface="Comic Sans MS" pitchFamily="-106" charset="0"/>
              </a:rPr>
              <a:t>1</a:t>
            </a:r>
          </a:p>
        </p:txBody>
      </p:sp>
      <p:sp>
        <p:nvSpPr>
          <p:cNvPr id="36928" name="Text Box 62"/>
          <p:cNvSpPr txBox="1">
            <a:spLocks noChangeArrowheads="1"/>
          </p:cNvSpPr>
          <p:nvPr/>
        </p:nvSpPr>
        <p:spPr bwMode="auto">
          <a:xfrm>
            <a:off x="2765425" y="4140200"/>
            <a:ext cx="412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x</a:t>
            </a:r>
            <a:r>
              <a:rPr lang="en-US" baseline="-25000">
                <a:latin typeface="Comic Sans MS" pitchFamily="-106" charset="0"/>
              </a:rPr>
              <a:t>2</a:t>
            </a:r>
          </a:p>
        </p:txBody>
      </p:sp>
      <p:sp>
        <p:nvSpPr>
          <p:cNvPr id="36929" name="Text Box 63"/>
          <p:cNvSpPr txBox="1">
            <a:spLocks noChangeArrowheads="1"/>
          </p:cNvSpPr>
          <p:nvPr/>
        </p:nvSpPr>
        <p:spPr bwMode="auto">
          <a:xfrm>
            <a:off x="2765425" y="3333750"/>
            <a:ext cx="4603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X</a:t>
            </a:r>
            <a:r>
              <a:rPr lang="en-US" baseline="-25000">
                <a:latin typeface="Comic Sans MS" pitchFamily="-106" charset="0"/>
              </a:rPr>
              <a:t>i</a:t>
            </a:r>
            <a:r>
              <a:rPr lang="en-US">
                <a:latin typeface="Comic Sans MS" pitchFamily="-106" charset="0"/>
              </a:rPr>
              <a:t>:</a:t>
            </a:r>
          </a:p>
        </p:txBody>
      </p:sp>
      <p:sp>
        <p:nvSpPr>
          <p:cNvPr id="36930" name="Text Box 64"/>
          <p:cNvSpPr txBox="1">
            <a:spLocks noChangeArrowheads="1"/>
          </p:cNvSpPr>
          <p:nvPr/>
        </p:nvSpPr>
        <p:spPr bwMode="auto">
          <a:xfrm>
            <a:off x="4787900" y="6034088"/>
            <a:ext cx="2762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j</a:t>
            </a:r>
          </a:p>
        </p:txBody>
      </p:sp>
      <p:sp>
        <p:nvSpPr>
          <p:cNvPr id="36931" name="Text Box 65"/>
          <p:cNvSpPr txBox="1">
            <a:spLocks noChangeArrowheads="1"/>
          </p:cNvSpPr>
          <p:nvPr/>
        </p:nvSpPr>
        <p:spPr bwMode="auto">
          <a:xfrm>
            <a:off x="6653213" y="4456113"/>
            <a:ext cx="247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i</a:t>
            </a:r>
          </a:p>
        </p:txBody>
      </p:sp>
      <p:sp>
        <p:nvSpPr>
          <p:cNvPr id="36932" name="Text Box 66"/>
          <p:cNvSpPr txBox="1">
            <a:spLocks noChangeArrowheads="1"/>
          </p:cNvSpPr>
          <p:nvPr/>
        </p:nvSpPr>
        <p:spPr bwMode="auto">
          <a:xfrm>
            <a:off x="3340100" y="2608263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0</a:t>
            </a:r>
          </a:p>
        </p:txBody>
      </p:sp>
      <p:sp>
        <p:nvSpPr>
          <p:cNvPr id="36933" name="Text Box 67"/>
          <p:cNvSpPr txBox="1">
            <a:spLocks noChangeArrowheads="1"/>
          </p:cNvSpPr>
          <p:nvPr/>
        </p:nvSpPr>
        <p:spPr bwMode="auto">
          <a:xfrm>
            <a:off x="3878263" y="2608263"/>
            <a:ext cx="2873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1</a:t>
            </a:r>
          </a:p>
        </p:txBody>
      </p:sp>
      <p:sp>
        <p:nvSpPr>
          <p:cNvPr id="36934" name="Text Box 68"/>
          <p:cNvSpPr txBox="1">
            <a:spLocks noChangeArrowheads="1"/>
          </p:cNvSpPr>
          <p:nvPr/>
        </p:nvSpPr>
        <p:spPr bwMode="auto">
          <a:xfrm>
            <a:off x="4440238" y="2608263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2</a:t>
            </a:r>
          </a:p>
        </p:txBody>
      </p:sp>
      <p:sp>
        <p:nvSpPr>
          <p:cNvPr id="36935" name="Text Box 69"/>
          <p:cNvSpPr txBox="1">
            <a:spLocks noChangeArrowheads="1"/>
          </p:cNvSpPr>
          <p:nvPr/>
        </p:nvSpPr>
        <p:spPr bwMode="auto">
          <a:xfrm>
            <a:off x="6099175" y="2608263"/>
            <a:ext cx="3032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n</a:t>
            </a:r>
          </a:p>
        </p:txBody>
      </p:sp>
      <p:sp>
        <p:nvSpPr>
          <p:cNvPr id="36936" name="Text Box 70"/>
          <p:cNvSpPr txBox="1">
            <a:spLocks noChangeArrowheads="1"/>
          </p:cNvSpPr>
          <p:nvPr/>
        </p:nvSpPr>
        <p:spPr bwMode="auto">
          <a:xfrm>
            <a:off x="2347913" y="5586413"/>
            <a:ext cx="361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m</a:t>
            </a:r>
          </a:p>
        </p:txBody>
      </p:sp>
      <p:sp>
        <p:nvSpPr>
          <p:cNvPr id="36937" name="Text Box 71"/>
          <p:cNvSpPr txBox="1">
            <a:spLocks noChangeArrowheads="1"/>
          </p:cNvSpPr>
          <p:nvPr/>
        </p:nvSpPr>
        <p:spPr bwMode="auto">
          <a:xfrm>
            <a:off x="2422525" y="3698875"/>
            <a:ext cx="2873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1</a:t>
            </a:r>
          </a:p>
        </p:txBody>
      </p:sp>
      <p:sp>
        <p:nvSpPr>
          <p:cNvPr id="36938" name="Text Box 72"/>
          <p:cNvSpPr txBox="1">
            <a:spLocks noChangeArrowheads="1"/>
          </p:cNvSpPr>
          <p:nvPr/>
        </p:nvSpPr>
        <p:spPr bwMode="auto">
          <a:xfrm>
            <a:off x="2386013" y="4141788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2</a:t>
            </a:r>
          </a:p>
        </p:txBody>
      </p:sp>
      <p:sp>
        <p:nvSpPr>
          <p:cNvPr id="36939" name="Text Box 73"/>
          <p:cNvSpPr txBox="1">
            <a:spLocks noChangeArrowheads="1"/>
          </p:cNvSpPr>
          <p:nvPr/>
        </p:nvSpPr>
        <p:spPr bwMode="auto">
          <a:xfrm>
            <a:off x="2386013" y="3335338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0</a:t>
            </a:r>
          </a:p>
        </p:txBody>
      </p:sp>
      <p:grpSp>
        <p:nvGrpSpPr>
          <p:cNvPr id="2" name="Group 74"/>
          <p:cNvGrpSpPr>
            <a:grpSpLocks/>
          </p:cNvGrpSpPr>
          <p:nvPr/>
        </p:nvGrpSpPr>
        <p:grpSpPr bwMode="auto">
          <a:xfrm>
            <a:off x="3889375" y="4756150"/>
            <a:ext cx="2463800" cy="979488"/>
            <a:chOff x="2219" y="2979"/>
            <a:chExt cx="1552" cy="617"/>
          </a:xfrm>
        </p:grpSpPr>
        <p:sp>
          <p:nvSpPr>
            <p:cNvPr id="36947" name="Line 75"/>
            <p:cNvSpPr>
              <a:spLocks noChangeShapeType="1"/>
            </p:cNvSpPr>
            <p:nvPr/>
          </p:nvSpPr>
          <p:spPr bwMode="auto">
            <a:xfrm>
              <a:off x="2993" y="2979"/>
              <a:ext cx="0" cy="378"/>
            </a:xfrm>
            <a:prstGeom prst="line">
              <a:avLst/>
            </a:prstGeom>
            <a:noFill/>
            <a:ln w="38100">
              <a:solidFill>
                <a:srgbClr val="336699"/>
              </a:solidFill>
              <a:prstDash val="sysDot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948" name="Line 76"/>
            <p:cNvSpPr>
              <a:spLocks noChangeShapeType="1"/>
            </p:cNvSpPr>
            <p:nvPr/>
          </p:nvSpPr>
          <p:spPr bwMode="auto">
            <a:xfrm>
              <a:off x="2219" y="3595"/>
              <a:ext cx="1552" cy="1"/>
            </a:xfrm>
            <a:prstGeom prst="line">
              <a:avLst/>
            </a:prstGeom>
            <a:noFill/>
            <a:ln w="76200">
              <a:solidFill>
                <a:srgbClr val="336699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" name="Group 77"/>
          <p:cNvGrpSpPr>
            <a:grpSpLocks/>
          </p:cNvGrpSpPr>
          <p:nvPr/>
        </p:nvGrpSpPr>
        <p:grpSpPr bwMode="auto">
          <a:xfrm>
            <a:off x="3889375" y="3714750"/>
            <a:ext cx="3389313" cy="366713"/>
            <a:chOff x="2219" y="2323"/>
            <a:chExt cx="2135" cy="231"/>
          </a:xfrm>
        </p:grpSpPr>
        <p:sp>
          <p:nvSpPr>
            <p:cNvPr id="36945" name="Line 78"/>
            <p:cNvSpPr>
              <a:spLocks noChangeShapeType="1"/>
            </p:cNvSpPr>
            <p:nvPr/>
          </p:nvSpPr>
          <p:spPr bwMode="auto">
            <a:xfrm>
              <a:off x="2219" y="2452"/>
              <a:ext cx="1552" cy="1"/>
            </a:xfrm>
            <a:prstGeom prst="line">
              <a:avLst/>
            </a:prstGeom>
            <a:noFill/>
            <a:ln w="76200">
              <a:solidFill>
                <a:srgbClr val="336699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946" name="Text Box 79"/>
            <p:cNvSpPr txBox="1">
              <a:spLocks noChangeArrowheads="1"/>
            </p:cNvSpPr>
            <p:nvPr/>
          </p:nvSpPr>
          <p:spPr bwMode="auto">
            <a:xfrm>
              <a:off x="4006" y="2323"/>
              <a:ext cx="34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first</a:t>
              </a:r>
            </a:p>
          </p:txBody>
        </p:sp>
      </p:grpSp>
      <p:grpSp>
        <p:nvGrpSpPr>
          <p:cNvPr id="4" name="Group 80"/>
          <p:cNvGrpSpPr>
            <a:grpSpLocks/>
          </p:cNvGrpSpPr>
          <p:nvPr/>
        </p:nvGrpSpPr>
        <p:grpSpPr bwMode="auto">
          <a:xfrm>
            <a:off x="3889375" y="4179888"/>
            <a:ext cx="3757613" cy="366712"/>
            <a:chOff x="2219" y="2616"/>
            <a:chExt cx="2367" cy="231"/>
          </a:xfrm>
        </p:grpSpPr>
        <p:sp>
          <p:nvSpPr>
            <p:cNvPr id="36943" name="Line 81"/>
            <p:cNvSpPr>
              <a:spLocks noChangeShapeType="1"/>
            </p:cNvSpPr>
            <p:nvPr/>
          </p:nvSpPr>
          <p:spPr bwMode="auto">
            <a:xfrm>
              <a:off x="2219" y="2725"/>
              <a:ext cx="1552" cy="1"/>
            </a:xfrm>
            <a:prstGeom prst="line">
              <a:avLst/>
            </a:prstGeom>
            <a:noFill/>
            <a:ln w="76200">
              <a:solidFill>
                <a:srgbClr val="336699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944" name="Text Box 82"/>
            <p:cNvSpPr txBox="1">
              <a:spLocks noChangeArrowheads="1"/>
            </p:cNvSpPr>
            <p:nvPr/>
          </p:nvSpPr>
          <p:spPr bwMode="auto">
            <a:xfrm>
              <a:off x="4006" y="2616"/>
              <a:ext cx="58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second</a:t>
              </a:r>
            </a:p>
          </p:txBody>
        </p:sp>
      </p:grp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425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Matrix-Chain Multiplication</a:t>
            </a:r>
          </a:p>
        </p:txBody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106488"/>
            <a:ext cx="8337550" cy="5184775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Given a chain of matrices 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⟨A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1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, A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2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, …, A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n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⟩, where for 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= 1, 2, …, n matrix A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has dimensions p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i-1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x p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, fully parenthesize the product A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1 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∙A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2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∙∙∙A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n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in a way that minimizes the number of scalar multiplications.</a:t>
            </a:r>
          </a:p>
          <a:p>
            <a:pPr eaLnBrk="1" hangingPunct="1">
              <a:lnSpc>
                <a:spcPct val="110000"/>
              </a:lnSpc>
              <a:buFontTx/>
              <a:buNone/>
            </a:pP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	</a:t>
            </a:r>
            <a:r>
              <a:rPr lang="en-US" dirty="0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A</a:t>
            </a:r>
            <a:r>
              <a:rPr lang="en-US" baseline="-25000" dirty="0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1    </a:t>
            </a:r>
            <a:r>
              <a:rPr lang="en-US" dirty="0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∙  A</a:t>
            </a:r>
            <a:r>
              <a:rPr lang="en-US" baseline="-25000" dirty="0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2</a:t>
            </a:r>
            <a:r>
              <a:rPr lang="en-US" dirty="0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   ∙∙∙ A</a:t>
            </a:r>
            <a:r>
              <a:rPr lang="en-US" baseline="-25000" dirty="0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   </a:t>
            </a:r>
            <a:r>
              <a:rPr lang="en-US" dirty="0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∙ A</a:t>
            </a:r>
            <a:r>
              <a:rPr lang="en-US" baseline="-25000" dirty="0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i+1</a:t>
            </a:r>
            <a:r>
              <a:rPr lang="en-US" dirty="0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   ∙∙∙ A</a:t>
            </a:r>
            <a:r>
              <a:rPr lang="en-US" baseline="-25000" dirty="0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n</a:t>
            </a:r>
            <a:r>
              <a:rPr lang="en-US" dirty="0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</a:t>
            </a:r>
          </a:p>
          <a:p>
            <a:pPr eaLnBrk="1" hangingPunct="1">
              <a:lnSpc>
                <a:spcPct val="110000"/>
              </a:lnSpc>
              <a:buFontTx/>
              <a:buNone/>
            </a:pPr>
            <a:r>
              <a:rPr lang="en-US" dirty="0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</a:t>
            </a:r>
            <a:r>
              <a:rPr lang="en-US" sz="2400" dirty="0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p</a:t>
            </a:r>
            <a:r>
              <a:rPr lang="en-US" sz="2400" baseline="-25000" dirty="0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0 </a:t>
            </a:r>
            <a:r>
              <a:rPr lang="en-US" sz="2400" dirty="0" err="1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x</a:t>
            </a:r>
            <a:r>
              <a:rPr lang="en-US" sz="2400" dirty="0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p</a:t>
            </a:r>
            <a:r>
              <a:rPr lang="en-US" sz="2400" baseline="-25000" dirty="0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1</a:t>
            </a:r>
            <a:r>
              <a:rPr lang="en-US" sz="2400" dirty="0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   p</a:t>
            </a:r>
            <a:r>
              <a:rPr lang="en-US" sz="2400" baseline="-25000" dirty="0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1 </a:t>
            </a:r>
            <a:r>
              <a:rPr lang="en-US" sz="2400" dirty="0" err="1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x</a:t>
            </a:r>
            <a:r>
              <a:rPr lang="en-US" sz="2400" dirty="0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p</a:t>
            </a:r>
            <a:r>
              <a:rPr lang="en-US" sz="2400" baseline="-25000" dirty="0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2</a:t>
            </a:r>
            <a:r>
              <a:rPr lang="en-US" sz="2400" dirty="0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     p</a:t>
            </a:r>
            <a:r>
              <a:rPr lang="en-US" sz="2400" baseline="-25000" dirty="0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i-1 </a:t>
            </a:r>
            <a:r>
              <a:rPr lang="en-US" sz="2400" dirty="0" err="1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x</a:t>
            </a:r>
            <a:r>
              <a:rPr lang="en-US" sz="2400" dirty="0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p</a:t>
            </a:r>
            <a:r>
              <a:rPr lang="en-US" sz="2400" baseline="-25000" dirty="0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</a:t>
            </a:r>
            <a:r>
              <a:rPr lang="en-US" sz="2400" dirty="0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   p</a:t>
            </a:r>
            <a:r>
              <a:rPr lang="en-US" sz="2400" baseline="-25000" dirty="0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 </a:t>
            </a:r>
            <a:r>
              <a:rPr lang="en-US" sz="2400" dirty="0" err="1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x</a:t>
            </a:r>
            <a:r>
              <a:rPr lang="en-US" sz="2400" dirty="0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p</a:t>
            </a:r>
            <a:r>
              <a:rPr lang="en-US" sz="2400" baseline="-25000" dirty="0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i+1</a:t>
            </a:r>
            <a:r>
              <a:rPr lang="en-US" sz="2400" dirty="0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    p</a:t>
            </a:r>
            <a:r>
              <a:rPr lang="en-US" sz="2400" baseline="-25000" dirty="0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n-1 </a:t>
            </a:r>
            <a:r>
              <a:rPr lang="en-US" sz="2400" dirty="0" err="1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x</a:t>
            </a:r>
            <a:r>
              <a:rPr lang="en-US" sz="2400" dirty="0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</a:t>
            </a:r>
            <a:r>
              <a:rPr lang="en-US" sz="2400" dirty="0" err="1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p</a:t>
            </a:r>
            <a:r>
              <a:rPr lang="en-US" sz="2400" baseline="-25000" dirty="0" err="1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n</a:t>
            </a:r>
            <a:endParaRPr lang="en-US" sz="2400" baseline="-25000" dirty="0">
              <a:solidFill>
                <a:srgbClr val="CC0000"/>
              </a:solidFill>
              <a:ea typeface="ＭＳ Ｐゴシック" pitchFamily="-106" charset="-128"/>
              <a:cs typeface="ＭＳ Ｐゴシック" pitchFamily="-106" charset="-128"/>
              <a:sym typeface="Symbol" pitchFamily="-106" charset="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 477/677 - Lecture 17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C2BAB42-2C16-634B-B4A8-9A0D33B65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3908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CS 477/677 - Lecture 17</a:t>
            </a:r>
          </a:p>
        </p:txBody>
      </p:sp>
      <p:sp>
        <p:nvSpPr>
          <p:cNvPr id="389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4. Additional Information</a:t>
            </a:r>
          </a:p>
        </p:txBody>
      </p:sp>
      <p:sp>
        <p:nvSpPr>
          <p:cNvPr id="3891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038" y="1214438"/>
            <a:ext cx="4813300" cy="1544637"/>
          </a:xfrm>
        </p:spPr>
        <p:txBody>
          <a:bodyPr/>
          <a:lstStyle/>
          <a:p>
            <a:pPr lvl="1" eaLnBrk="1" hangingPunct="1">
              <a:buFontTx/>
              <a:buNone/>
            </a:pPr>
            <a:r>
              <a:rPr lang="en-US" sz="2000" dirty="0"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		 </a:t>
            </a:r>
            <a:r>
              <a:rPr lang="en-US" sz="2000" dirty="0">
                <a:solidFill>
                  <a:srgbClr val="262626"/>
                </a:solidFill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0			if </a:t>
            </a:r>
            <a:r>
              <a:rPr lang="en-US" sz="2000" dirty="0" err="1">
                <a:solidFill>
                  <a:srgbClr val="262626"/>
                </a:solidFill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i,j</a:t>
            </a:r>
            <a:r>
              <a:rPr lang="en-US" sz="2000" dirty="0">
                <a:solidFill>
                  <a:srgbClr val="262626"/>
                </a:solidFill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 = 0</a:t>
            </a:r>
          </a:p>
          <a:p>
            <a:pPr eaLnBrk="1" hangingPunct="1">
              <a:buFontTx/>
              <a:buNone/>
            </a:pPr>
            <a:r>
              <a:rPr lang="en-US" sz="2000" dirty="0">
                <a:solidFill>
                  <a:srgbClr val="262626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c[</a:t>
            </a:r>
            <a:r>
              <a:rPr lang="en-US" sz="2000" dirty="0" err="1">
                <a:solidFill>
                  <a:srgbClr val="262626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</a:t>
            </a:r>
            <a:r>
              <a:rPr lang="en-US" sz="2000" dirty="0">
                <a:solidFill>
                  <a:srgbClr val="262626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, j] =  c[i-1, j-1] + 1		if x</a:t>
            </a:r>
            <a:r>
              <a:rPr lang="en-US" sz="2000" baseline="-25000" dirty="0">
                <a:solidFill>
                  <a:srgbClr val="262626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</a:t>
            </a:r>
            <a:r>
              <a:rPr lang="en-US" sz="2000" dirty="0">
                <a:solidFill>
                  <a:srgbClr val="262626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= </a:t>
            </a:r>
            <a:r>
              <a:rPr lang="en-US" sz="2000" dirty="0" err="1">
                <a:solidFill>
                  <a:srgbClr val="262626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y</a:t>
            </a:r>
            <a:r>
              <a:rPr lang="en-US" sz="2000" baseline="-25000" dirty="0" err="1">
                <a:solidFill>
                  <a:srgbClr val="262626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j</a:t>
            </a:r>
            <a:endParaRPr lang="en-US" sz="2000" baseline="-25000" dirty="0">
              <a:solidFill>
                <a:srgbClr val="262626"/>
              </a:solidFill>
              <a:latin typeface="Comic Sans MS" pitchFamily="-106" charset="0"/>
              <a:ea typeface="ＭＳ Ｐゴシック" pitchFamily="-106" charset="-128"/>
              <a:cs typeface="ＭＳ Ｐゴシック" pitchFamily="-106" charset="-128"/>
              <a:sym typeface="Symbol" pitchFamily="-106" charset="2"/>
            </a:endParaRPr>
          </a:p>
          <a:p>
            <a:pPr lvl="1" eaLnBrk="1" hangingPunct="1">
              <a:buFontTx/>
              <a:buNone/>
            </a:pPr>
            <a:r>
              <a:rPr lang="en-US" sz="2000" dirty="0">
                <a:solidFill>
                  <a:srgbClr val="262626"/>
                </a:solidFill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		 max(c[</a:t>
            </a:r>
            <a:r>
              <a:rPr lang="en-US" sz="2000" dirty="0" err="1">
                <a:solidFill>
                  <a:srgbClr val="262626"/>
                </a:solidFill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i</a:t>
            </a:r>
            <a:r>
              <a:rPr lang="en-US" sz="2000" dirty="0">
                <a:solidFill>
                  <a:srgbClr val="262626"/>
                </a:solidFill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, j-1], c[i-1, j])	if x</a:t>
            </a:r>
            <a:r>
              <a:rPr lang="en-US" sz="2000" baseline="-25000" dirty="0">
                <a:solidFill>
                  <a:srgbClr val="262626"/>
                </a:solidFill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i</a:t>
            </a:r>
            <a:r>
              <a:rPr lang="en-US" sz="2000" dirty="0">
                <a:solidFill>
                  <a:srgbClr val="262626"/>
                </a:solidFill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 ≠ </a:t>
            </a:r>
            <a:r>
              <a:rPr lang="en-US" sz="2000" dirty="0" err="1">
                <a:solidFill>
                  <a:srgbClr val="262626"/>
                </a:solidFill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y</a:t>
            </a:r>
            <a:r>
              <a:rPr lang="en-US" sz="2000" baseline="-25000" dirty="0" err="1">
                <a:solidFill>
                  <a:srgbClr val="262626"/>
                </a:solidFill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j</a:t>
            </a:r>
            <a:endParaRPr lang="en-US" sz="2000" dirty="0">
              <a:solidFill>
                <a:srgbClr val="262626"/>
              </a:solidFill>
              <a:ea typeface="ＭＳ Ｐゴシック" pitchFamily="-106" charset="-128"/>
            </a:endParaRPr>
          </a:p>
        </p:txBody>
      </p:sp>
      <p:sp>
        <p:nvSpPr>
          <p:cNvPr id="38918" name="AutoShape 4"/>
          <p:cNvSpPr>
            <a:spLocks/>
          </p:cNvSpPr>
          <p:nvPr/>
        </p:nvSpPr>
        <p:spPr bwMode="auto">
          <a:xfrm>
            <a:off x="987425" y="1143000"/>
            <a:ext cx="142875" cy="1271588"/>
          </a:xfrm>
          <a:prstGeom prst="leftBrace">
            <a:avLst>
              <a:gd name="adj1" fmla="val 74167"/>
              <a:gd name="adj2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596997" name="Group 5"/>
          <p:cNvGraphicFramePr>
            <a:graphicFrameLocks noGrp="1"/>
          </p:cNvGraphicFramePr>
          <p:nvPr/>
        </p:nvGraphicFramePr>
        <p:xfrm>
          <a:off x="1177925" y="3225800"/>
          <a:ext cx="3338513" cy="2743200"/>
        </p:xfrm>
        <a:graphic>
          <a:graphicData uri="http://schemas.openxmlformats.org/drawingml/2006/table">
            <a:tbl>
              <a:tblPr/>
              <a:tblGrid>
                <a:gridCol w="557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56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72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56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72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556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4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02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8970" name="Text Box 56"/>
          <p:cNvSpPr txBox="1">
            <a:spLocks noChangeArrowheads="1"/>
          </p:cNvSpPr>
          <p:nvPr/>
        </p:nvSpPr>
        <p:spPr bwMode="auto">
          <a:xfrm>
            <a:off x="1312863" y="2857500"/>
            <a:ext cx="4111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y</a:t>
            </a:r>
            <a:r>
              <a:rPr lang="en-US" baseline="-25000">
                <a:latin typeface="Comic Sans MS" pitchFamily="-106" charset="0"/>
              </a:rPr>
              <a:t>j:</a:t>
            </a:r>
            <a:endParaRPr lang="en-US">
              <a:latin typeface="Comic Sans MS" pitchFamily="-106" charset="0"/>
            </a:endParaRPr>
          </a:p>
        </p:txBody>
      </p:sp>
      <p:sp>
        <p:nvSpPr>
          <p:cNvPr id="38971" name="Text Box 57"/>
          <p:cNvSpPr txBox="1">
            <a:spLocks noChangeArrowheads="1"/>
          </p:cNvSpPr>
          <p:nvPr/>
        </p:nvSpPr>
        <p:spPr bwMode="auto">
          <a:xfrm>
            <a:off x="701675" y="5557838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D</a:t>
            </a:r>
            <a:endParaRPr lang="en-US" baseline="-25000">
              <a:latin typeface="Comic Sans MS" pitchFamily="-106" charset="0"/>
            </a:endParaRPr>
          </a:p>
        </p:txBody>
      </p:sp>
      <p:sp>
        <p:nvSpPr>
          <p:cNvPr id="38972" name="Text Box 58"/>
          <p:cNvSpPr txBox="1">
            <a:spLocks noChangeArrowheads="1"/>
          </p:cNvSpPr>
          <p:nvPr/>
        </p:nvSpPr>
        <p:spPr bwMode="auto">
          <a:xfrm>
            <a:off x="1851025" y="2857500"/>
            <a:ext cx="3508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A</a:t>
            </a:r>
            <a:endParaRPr lang="en-US" baseline="-25000">
              <a:latin typeface="Comic Sans MS" pitchFamily="-106" charset="0"/>
            </a:endParaRPr>
          </a:p>
        </p:txBody>
      </p:sp>
      <p:sp>
        <p:nvSpPr>
          <p:cNvPr id="38973" name="Text Box 59"/>
          <p:cNvSpPr txBox="1">
            <a:spLocks noChangeArrowheads="1"/>
          </p:cNvSpPr>
          <p:nvPr/>
        </p:nvSpPr>
        <p:spPr bwMode="auto">
          <a:xfrm>
            <a:off x="2413000" y="2857500"/>
            <a:ext cx="3222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C</a:t>
            </a:r>
            <a:endParaRPr lang="en-US" baseline="-25000">
              <a:latin typeface="Comic Sans MS" pitchFamily="-106" charset="0"/>
            </a:endParaRPr>
          </a:p>
        </p:txBody>
      </p:sp>
      <p:sp>
        <p:nvSpPr>
          <p:cNvPr id="38974" name="Text Box 60"/>
          <p:cNvSpPr txBox="1">
            <a:spLocks noChangeArrowheads="1"/>
          </p:cNvSpPr>
          <p:nvPr/>
        </p:nvSpPr>
        <p:spPr bwMode="auto">
          <a:xfrm>
            <a:off x="4071938" y="2857500"/>
            <a:ext cx="3222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F</a:t>
            </a:r>
            <a:endParaRPr lang="en-US" baseline="-25000">
              <a:latin typeface="Comic Sans MS" pitchFamily="-106" charset="0"/>
            </a:endParaRPr>
          </a:p>
        </p:txBody>
      </p:sp>
      <p:sp>
        <p:nvSpPr>
          <p:cNvPr id="38975" name="Text Box 61"/>
          <p:cNvSpPr txBox="1">
            <a:spLocks noChangeArrowheads="1"/>
          </p:cNvSpPr>
          <p:nvPr/>
        </p:nvSpPr>
        <p:spPr bwMode="auto">
          <a:xfrm>
            <a:off x="758825" y="3670300"/>
            <a:ext cx="3508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A</a:t>
            </a:r>
            <a:endParaRPr lang="en-US" baseline="-25000">
              <a:latin typeface="Comic Sans MS" pitchFamily="-106" charset="0"/>
            </a:endParaRPr>
          </a:p>
        </p:txBody>
      </p:sp>
      <p:sp>
        <p:nvSpPr>
          <p:cNvPr id="38976" name="Text Box 62"/>
          <p:cNvSpPr txBox="1">
            <a:spLocks noChangeArrowheads="1"/>
          </p:cNvSpPr>
          <p:nvPr/>
        </p:nvSpPr>
        <p:spPr bwMode="auto">
          <a:xfrm>
            <a:off x="768350" y="4113213"/>
            <a:ext cx="3286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B</a:t>
            </a:r>
            <a:endParaRPr lang="en-US" baseline="-25000">
              <a:latin typeface="Comic Sans MS" pitchFamily="-106" charset="0"/>
            </a:endParaRPr>
          </a:p>
        </p:txBody>
      </p:sp>
      <p:sp>
        <p:nvSpPr>
          <p:cNvPr id="38977" name="Text Box 63"/>
          <p:cNvSpPr txBox="1">
            <a:spLocks noChangeArrowheads="1"/>
          </p:cNvSpPr>
          <p:nvPr/>
        </p:nvSpPr>
        <p:spPr bwMode="auto">
          <a:xfrm>
            <a:off x="739775" y="3306763"/>
            <a:ext cx="361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x</a:t>
            </a:r>
            <a:r>
              <a:rPr lang="en-US" baseline="-25000">
                <a:latin typeface="Comic Sans MS" pitchFamily="-106" charset="0"/>
              </a:rPr>
              <a:t>i</a:t>
            </a:r>
          </a:p>
        </p:txBody>
      </p:sp>
      <p:sp>
        <p:nvSpPr>
          <p:cNvPr id="38978" name="Text Box 64"/>
          <p:cNvSpPr txBox="1">
            <a:spLocks noChangeArrowheads="1"/>
          </p:cNvSpPr>
          <p:nvPr/>
        </p:nvSpPr>
        <p:spPr bwMode="auto">
          <a:xfrm>
            <a:off x="2762250" y="6007100"/>
            <a:ext cx="2762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j</a:t>
            </a:r>
          </a:p>
        </p:txBody>
      </p:sp>
      <p:sp>
        <p:nvSpPr>
          <p:cNvPr id="38979" name="Text Box 65"/>
          <p:cNvSpPr txBox="1">
            <a:spLocks noChangeArrowheads="1"/>
          </p:cNvSpPr>
          <p:nvPr/>
        </p:nvSpPr>
        <p:spPr bwMode="auto">
          <a:xfrm>
            <a:off x="4627563" y="4429125"/>
            <a:ext cx="247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i</a:t>
            </a:r>
          </a:p>
        </p:txBody>
      </p:sp>
      <p:sp>
        <p:nvSpPr>
          <p:cNvPr id="38980" name="Text Box 66"/>
          <p:cNvSpPr txBox="1">
            <a:spLocks noChangeArrowheads="1"/>
          </p:cNvSpPr>
          <p:nvPr/>
        </p:nvSpPr>
        <p:spPr bwMode="auto">
          <a:xfrm>
            <a:off x="1314450" y="2581275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0</a:t>
            </a:r>
          </a:p>
        </p:txBody>
      </p:sp>
      <p:sp>
        <p:nvSpPr>
          <p:cNvPr id="38981" name="Text Box 67"/>
          <p:cNvSpPr txBox="1">
            <a:spLocks noChangeArrowheads="1"/>
          </p:cNvSpPr>
          <p:nvPr/>
        </p:nvSpPr>
        <p:spPr bwMode="auto">
          <a:xfrm>
            <a:off x="1852613" y="2581275"/>
            <a:ext cx="2873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1</a:t>
            </a:r>
          </a:p>
        </p:txBody>
      </p:sp>
      <p:sp>
        <p:nvSpPr>
          <p:cNvPr id="38982" name="Text Box 68"/>
          <p:cNvSpPr txBox="1">
            <a:spLocks noChangeArrowheads="1"/>
          </p:cNvSpPr>
          <p:nvPr/>
        </p:nvSpPr>
        <p:spPr bwMode="auto">
          <a:xfrm>
            <a:off x="2414588" y="2581275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2</a:t>
            </a:r>
          </a:p>
        </p:txBody>
      </p:sp>
      <p:sp>
        <p:nvSpPr>
          <p:cNvPr id="38983" name="Text Box 69"/>
          <p:cNvSpPr txBox="1">
            <a:spLocks noChangeArrowheads="1"/>
          </p:cNvSpPr>
          <p:nvPr/>
        </p:nvSpPr>
        <p:spPr bwMode="auto">
          <a:xfrm>
            <a:off x="4073525" y="2581275"/>
            <a:ext cx="3032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n</a:t>
            </a:r>
          </a:p>
        </p:txBody>
      </p:sp>
      <p:sp>
        <p:nvSpPr>
          <p:cNvPr id="38984" name="Text Box 70"/>
          <p:cNvSpPr txBox="1">
            <a:spLocks noChangeArrowheads="1"/>
          </p:cNvSpPr>
          <p:nvPr/>
        </p:nvSpPr>
        <p:spPr bwMode="auto">
          <a:xfrm>
            <a:off x="322263" y="5559425"/>
            <a:ext cx="361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m</a:t>
            </a:r>
          </a:p>
        </p:txBody>
      </p:sp>
      <p:sp>
        <p:nvSpPr>
          <p:cNvPr id="38985" name="Text Box 71"/>
          <p:cNvSpPr txBox="1">
            <a:spLocks noChangeArrowheads="1"/>
          </p:cNvSpPr>
          <p:nvPr/>
        </p:nvSpPr>
        <p:spPr bwMode="auto">
          <a:xfrm>
            <a:off x="396875" y="3671888"/>
            <a:ext cx="2873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1</a:t>
            </a:r>
          </a:p>
        </p:txBody>
      </p:sp>
      <p:sp>
        <p:nvSpPr>
          <p:cNvPr id="38986" name="Text Box 72"/>
          <p:cNvSpPr txBox="1">
            <a:spLocks noChangeArrowheads="1"/>
          </p:cNvSpPr>
          <p:nvPr/>
        </p:nvSpPr>
        <p:spPr bwMode="auto">
          <a:xfrm>
            <a:off x="360363" y="4114800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2</a:t>
            </a:r>
          </a:p>
        </p:txBody>
      </p:sp>
      <p:sp>
        <p:nvSpPr>
          <p:cNvPr id="38987" name="Text Box 73"/>
          <p:cNvSpPr txBox="1">
            <a:spLocks noChangeArrowheads="1"/>
          </p:cNvSpPr>
          <p:nvPr/>
        </p:nvSpPr>
        <p:spPr bwMode="auto">
          <a:xfrm>
            <a:off x="360363" y="3308350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0</a:t>
            </a:r>
          </a:p>
        </p:txBody>
      </p:sp>
      <p:sp>
        <p:nvSpPr>
          <p:cNvPr id="597066" name="Rectangle 74"/>
          <p:cNvSpPr>
            <a:spLocks noChangeArrowheads="1"/>
          </p:cNvSpPr>
          <p:nvPr/>
        </p:nvSpPr>
        <p:spPr bwMode="auto">
          <a:xfrm>
            <a:off x="5292725" y="1158875"/>
            <a:ext cx="4019550" cy="532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A matrix 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/>
                <a:cs typeface="Comic Sans MS"/>
              </a:rPr>
              <a:t>b[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mic Sans MS"/>
                <a:cs typeface="Comic Sans MS"/>
              </a:rPr>
              <a:t>i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/>
                <a:cs typeface="Comic Sans MS"/>
              </a:rPr>
              <a:t>, j]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: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For a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subproblem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 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/>
                <a:cs typeface="Comic Sans MS"/>
              </a:rPr>
              <a:t>[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mic Sans MS"/>
                <a:cs typeface="Comic Sans MS"/>
              </a:rPr>
              <a:t>i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/>
                <a:cs typeface="Comic Sans MS"/>
              </a:rPr>
              <a:t>, j] 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it tells us what choice was made to obtain the optimal value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</a:rPr>
              <a:t>If 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/>
                <a:cs typeface="Comic Sans MS"/>
                <a:sym typeface="Symbol" pitchFamily="-106" charset="2"/>
              </a:rPr>
              <a:t>x</a:t>
            </a:r>
            <a:r>
              <a:rPr lang="en-US" sz="2400" baseline="-250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/>
                <a:cs typeface="Comic Sans MS"/>
                <a:sym typeface="Symbol" pitchFamily="-106" charset="2"/>
              </a:rPr>
              <a:t>i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/>
                <a:cs typeface="Comic Sans MS"/>
                <a:sym typeface="Symbol" pitchFamily="-106" charset="2"/>
              </a:rPr>
              <a:t> =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mic Sans MS"/>
                <a:cs typeface="Comic Sans MS"/>
                <a:sym typeface="Symbol" pitchFamily="-106" charset="2"/>
              </a:rPr>
              <a:t>y</a:t>
            </a:r>
            <a:r>
              <a:rPr lang="en-US" sz="2400" baseline="-25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mic Sans MS"/>
                <a:cs typeface="Comic Sans MS"/>
                <a:sym typeface="Symbol" pitchFamily="-106" charset="2"/>
              </a:rPr>
              <a:t>j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Comic Sans MS"/>
              <a:cs typeface="Comic Sans MS"/>
              <a:sym typeface="Symbol" pitchFamily="-106" charset="2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400" baseline="-25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  <a:sym typeface="Symbol" pitchFamily="-106" charset="2"/>
              </a:rPr>
              <a:t>		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/>
                <a:cs typeface="Comic Sans MS"/>
                <a:sym typeface="Symbol" pitchFamily="-106" charset="2"/>
              </a:rPr>
              <a:t>b[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mic Sans MS"/>
                <a:cs typeface="Comic Sans MS"/>
                <a:sym typeface="Symbol" pitchFamily="-106" charset="2"/>
              </a:rPr>
              <a:t>i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/>
                <a:cs typeface="Comic Sans MS"/>
                <a:sym typeface="Symbol" pitchFamily="-106" charset="2"/>
              </a:rPr>
              <a:t>, j] = “   ”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  <a:sym typeface="Symbol" pitchFamily="-106" charset="2"/>
              </a:rPr>
              <a:t>Else, if 		         		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/>
                <a:cs typeface="Comic Sans MS"/>
                <a:sym typeface="Symbol" pitchFamily="-106" charset="2"/>
              </a:rPr>
              <a:t>c[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mic Sans MS"/>
                <a:cs typeface="Comic Sans MS"/>
                <a:sym typeface="Symbol" pitchFamily="-106" charset="2"/>
              </a:rPr>
              <a:t>i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/>
                <a:cs typeface="Comic Sans MS"/>
                <a:sym typeface="Symbol" pitchFamily="-106" charset="2"/>
              </a:rPr>
              <a:t> - 1, j] ≥ c[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mic Sans MS"/>
                <a:cs typeface="Comic Sans MS"/>
                <a:sym typeface="Symbol" pitchFamily="-106" charset="2"/>
              </a:rPr>
              <a:t>i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/>
                <a:cs typeface="Comic Sans MS"/>
                <a:sym typeface="Symbol" pitchFamily="-106" charset="2"/>
              </a:rPr>
              <a:t>, j-1]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/>
                <a:cs typeface="Comic Sans MS"/>
              </a:rPr>
              <a:t>		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/>
                <a:cs typeface="Comic Sans MS"/>
                <a:sym typeface="Symbol" pitchFamily="-106" charset="2"/>
              </a:rPr>
              <a:t>b[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mic Sans MS"/>
                <a:cs typeface="Comic Sans MS"/>
                <a:sym typeface="Symbol" pitchFamily="-106" charset="2"/>
              </a:rPr>
              <a:t>i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/>
                <a:cs typeface="Comic Sans MS"/>
                <a:sym typeface="Symbol" pitchFamily="-106" charset="2"/>
              </a:rPr>
              <a:t>, j] = “ ↑ ”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  <a:sym typeface="Symbol" pitchFamily="-106" charset="2"/>
              </a:rPr>
              <a:t>	else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cs typeface="Century Gothic"/>
                <a:sym typeface="Symbol" pitchFamily="-106" charset="2"/>
              </a:rPr>
              <a:t>		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/>
                <a:cs typeface="Comic Sans MS"/>
                <a:sym typeface="Symbol" pitchFamily="-106" charset="2"/>
              </a:rPr>
              <a:t>b[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mic Sans MS"/>
                <a:cs typeface="Comic Sans MS"/>
                <a:sym typeface="Symbol" pitchFamily="-106" charset="2"/>
              </a:rPr>
              <a:t>i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/>
                <a:cs typeface="Comic Sans MS"/>
                <a:sym typeface="Symbol" pitchFamily="-106" charset="2"/>
              </a:rPr>
              <a:t>, j] = “ ←”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Comic Sans MS"/>
              <a:cs typeface="Comic Sans MS"/>
            </a:endParaRPr>
          </a:p>
        </p:txBody>
      </p:sp>
      <p:sp>
        <p:nvSpPr>
          <p:cNvPr id="597067" name="Line 75"/>
          <p:cNvSpPr>
            <a:spLocks noChangeShapeType="1"/>
          </p:cNvSpPr>
          <p:nvPr/>
        </p:nvSpPr>
        <p:spPr bwMode="auto">
          <a:xfrm flipH="1" flipV="1">
            <a:off x="7593013" y="3617913"/>
            <a:ext cx="276225" cy="2762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stealth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90" name="Text Box 76"/>
          <p:cNvSpPr txBox="1">
            <a:spLocks noChangeArrowheads="1"/>
          </p:cNvSpPr>
          <p:nvPr/>
        </p:nvSpPr>
        <p:spPr bwMode="auto">
          <a:xfrm>
            <a:off x="2997200" y="2581275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3</a:t>
            </a:r>
          </a:p>
        </p:txBody>
      </p:sp>
      <p:sp>
        <p:nvSpPr>
          <p:cNvPr id="38991" name="Text Box 77"/>
          <p:cNvSpPr txBox="1">
            <a:spLocks noChangeArrowheads="1"/>
          </p:cNvSpPr>
          <p:nvPr/>
        </p:nvSpPr>
        <p:spPr bwMode="auto">
          <a:xfrm>
            <a:off x="360363" y="4659313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3</a:t>
            </a:r>
          </a:p>
        </p:txBody>
      </p:sp>
      <p:sp>
        <p:nvSpPr>
          <p:cNvPr id="38992" name="Text Box 78"/>
          <p:cNvSpPr txBox="1">
            <a:spLocks noChangeArrowheads="1"/>
          </p:cNvSpPr>
          <p:nvPr/>
        </p:nvSpPr>
        <p:spPr bwMode="auto">
          <a:xfrm>
            <a:off x="773113" y="4659313"/>
            <a:ext cx="3222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C</a:t>
            </a:r>
            <a:endParaRPr lang="en-US" baseline="-25000">
              <a:latin typeface="Comic Sans MS" pitchFamily="-106" charset="0"/>
            </a:endParaRPr>
          </a:p>
        </p:txBody>
      </p:sp>
      <p:sp>
        <p:nvSpPr>
          <p:cNvPr id="38993" name="Text Box 79"/>
          <p:cNvSpPr txBox="1">
            <a:spLocks noChangeArrowheads="1"/>
          </p:cNvSpPr>
          <p:nvPr/>
        </p:nvSpPr>
        <p:spPr bwMode="auto">
          <a:xfrm>
            <a:off x="2978150" y="2857500"/>
            <a:ext cx="349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D</a:t>
            </a:r>
            <a:endParaRPr lang="en-US" baseline="-25000">
              <a:latin typeface="Comic Sans MS" pitchFamily="-106" charset="0"/>
            </a:endParaRPr>
          </a:p>
        </p:txBody>
      </p:sp>
      <p:sp>
        <p:nvSpPr>
          <p:cNvPr id="597072" name="Line 80"/>
          <p:cNvSpPr>
            <a:spLocks noChangeShapeType="1"/>
          </p:cNvSpPr>
          <p:nvPr/>
        </p:nvSpPr>
        <p:spPr bwMode="auto">
          <a:xfrm flipH="1" flipV="1">
            <a:off x="2338388" y="4640263"/>
            <a:ext cx="184150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95" name="Text Box 81"/>
          <p:cNvSpPr txBox="1">
            <a:spLocks noChangeArrowheads="1"/>
          </p:cNvSpPr>
          <p:nvPr/>
        </p:nvSpPr>
        <p:spPr bwMode="auto">
          <a:xfrm>
            <a:off x="196850" y="2651125"/>
            <a:ext cx="993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>
                <a:latin typeface="Comic Sans MS" pitchFamily="-106" charset="0"/>
              </a:rPr>
              <a:t>b &amp; c:</a:t>
            </a:r>
          </a:p>
        </p:txBody>
      </p:sp>
      <p:grpSp>
        <p:nvGrpSpPr>
          <p:cNvPr id="2" name="Group 82"/>
          <p:cNvGrpSpPr>
            <a:grpSpLocks/>
          </p:cNvGrpSpPr>
          <p:nvPr/>
        </p:nvGrpSpPr>
        <p:grpSpPr bwMode="auto">
          <a:xfrm>
            <a:off x="2203450" y="4275138"/>
            <a:ext cx="1282700" cy="811212"/>
            <a:chOff x="1388" y="2693"/>
            <a:chExt cx="808" cy="511"/>
          </a:xfrm>
        </p:grpSpPr>
        <p:sp>
          <p:nvSpPr>
            <p:cNvPr id="38998" name="Text Box 83"/>
            <p:cNvSpPr txBox="1">
              <a:spLocks noChangeArrowheads="1"/>
            </p:cNvSpPr>
            <p:nvPr/>
          </p:nvSpPr>
          <p:spPr bwMode="auto">
            <a:xfrm>
              <a:off x="1388" y="2992"/>
              <a:ext cx="4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c[i,j-1]</a:t>
              </a:r>
            </a:p>
          </p:txBody>
        </p:sp>
        <p:sp>
          <p:nvSpPr>
            <p:cNvPr id="38999" name="Rectangle 84"/>
            <p:cNvSpPr>
              <a:spLocks noChangeArrowheads="1"/>
            </p:cNvSpPr>
            <p:nvPr/>
          </p:nvSpPr>
          <p:spPr bwMode="auto">
            <a:xfrm>
              <a:off x="1738" y="2693"/>
              <a:ext cx="4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en-US" sz="1600"/>
                <a:t>c[i-1,j]</a:t>
              </a:r>
            </a:p>
          </p:txBody>
        </p:sp>
      </p:grpSp>
      <p:sp>
        <p:nvSpPr>
          <p:cNvPr id="597077" name="Line 85"/>
          <p:cNvSpPr>
            <a:spLocks noChangeShapeType="1"/>
          </p:cNvSpPr>
          <p:nvPr/>
        </p:nvSpPr>
        <p:spPr bwMode="auto">
          <a:xfrm flipV="1">
            <a:off x="3128963" y="4660900"/>
            <a:ext cx="0" cy="3127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918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70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70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7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7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70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70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7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70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70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7067" grpId="0" animBg="1"/>
      <p:bldP spid="597072" grpId="0" animBg="1"/>
      <p:bldP spid="59707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CS 477/677 - Lecture 17</a:t>
            </a:r>
          </a:p>
        </p:txBody>
      </p:sp>
      <p:sp>
        <p:nvSpPr>
          <p:cNvPr id="409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LCS-LENGTH(X, Y, m, n)</a:t>
            </a:r>
          </a:p>
        </p:txBody>
      </p:sp>
      <p:sp>
        <p:nvSpPr>
          <p:cNvPr id="598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381000" indent="-381000" eaLnBrk="1" hangingPunct="1">
              <a:lnSpc>
                <a:spcPct val="90000"/>
              </a:lnSpc>
              <a:buFontTx/>
              <a:buAutoNum type="arabicPeriod"/>
            </a:pPr>
            <a:r>
              <a:rPr lang="en-US" sz="2000" b="1">
                <a:ea typeface="ＭＳ Ｐゴシック" pitchFamily="-106" charset="-128"/>
                <a:cs typeface="ＭＳ Ｐゴシック" pitchFamily="-106" charset="-128"/>
              </a:rPr>
              <a:t> for </a:t>
            </a:r>
            <a:r>
              <a:rPr lang="en-US" sz="2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 ← 1</a:t>
            </a:r>
            <a:r>
              <a:rPr lang="en-US" sz="2000">
                <a:ea typeface="ＭＳ Ｐゴシック" pitchFamily="-106" charset="-128"/>
                <a:cs typeface="ＭＳ Ｐゴシック" pitchFamily="-106" charset="-128"/>
              </a:rPr>
              <a:t> </a:t>
            </a:r>
            <a:r>
              <a:rPr lang="en-US" sz="2000" b="1">
                <a:ea typeface="ＭＳ Ｐゴシック" pitchFamily="-106" charset="-128"/>
                <a:cs typeface="ＭＳ Ｐゴシック" pitchFamily="-106" charset="-128"/>
              </a:rPr>
              <a:t>to </a:t>
            </a:r>
            <a:r>
              <a:rPr lang="en-US" sz="2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m</a:t>
            </a:r>
          </a:p>
          <a:p>
            <a:pPr marL="381000" indent="-381000" eaLnBrk="1" hangingPunct="1">
              <a:lnSpc>
                <a:spcPct val="90000"/>
              </a:lnSpc>
              <a:buFontTx/>
              <a:buAutoNum type="arabicPeriod"/>
            </a:pPr>
            <a:r>
              <a:rPr lang="en-US" sz="2000" b="1">
                <a:ea typeface="ＭＳ Ｐゴシック" pitchFamily="-106" charset="-128"/>
                <a:cs typeface="ＭＳ Ｐゴシック" pitchFamily="-106" charset="-128"/>
              </a:rPr>
              <a:t>      do </a:t>
            </a:r>
            <a:r>
              <a:rPr lang="en-US" sz="2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c[i, 0] ← 0</a:t>
            </a:r>
          </a:p>
          <a:p>
            <a:pPr marL="381000" indent="-381000" eaLnBrk="1" hangingPunct="1">
              <a:lnSpc>
                <a:spcPct val="90000"/>
              </a:lnSpc>
              <a:buFontTx/>
              <a:buAutoNum type="arabicPeriod"/>
            </a:pPr>
            <a:r>
              <a:rPr lang="en-US" sz="2000" b="1">
                <a:ea typeface="ＭＳ Ｐゴシック" pitchFamily="-106" charset="-128"/>
                <a:cs typeface="ＭＳ Ｐゴシック" pitchFamily="-106" charset="-128"/>
              </a:rPr>
              <a:t> for </a:t>
            </a:r>
            <a:r>
              <a:rPr lang="en-US" sz="2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j ← 0 </a:t>
            </a:r>
            <a:r>
              <a:rPr lang="en-US" sz="2000" b="1">
                <a:ea typeface="ＭＳ Ｐゴシック" pitchFamily="-106" charset="-128"/>
                <a:cs typeface="ＭＳ Ｐゴシック" pitchFamily="-106" charset="-128"/>
              </a:rPr>
              <a:t>to </a:t>
            </a:r>
            <a:r>
              <a:rPr lang="en-US" sz="2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n</a:t>
            </a:r>
          </a:p>
          <a:p>
            <a:pPr marL="381000" indent="-381000" eaLnBrk="1" hangingPunct="1">
              <a:lnSpc>
                <a:spcPct val="90000"/>
              </a:lnSpc>
              <a:buFontTx/>
              <a:buAutoNum type="arabicPeriod"/>
            </a:pPr>
            <a:r>
              <a:rPr lang="en-US" sz="2000" b="1">
                <a:ea typeface="ＭＳ Ｐゴシック" pitchFamily="-106" charset="-128"/>
                <a:cs typeface="ＭＳ Ｐゴシック" pitchFamily="-106" charset="-128"/>
              </a:rPr>
              <a:t>     do </a:t>
            </a:r>
            <a:r>
              <a:rPr lang="en-US" sz="2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c[0, j] ← 0</a:t>
            </a:r>
          </a:p>
          <a:p>
            <a:pPr marL="381000" indent="-381000" eaLnBrk="1" hangingPunct="1">
              <a:lnSpc>
                <a:spcPct val="90000"/>
              </a:lnSpc>
              <a:buFontTx/>
              <a:buAutoNum type="arabicPeriod"/>
            </a:pPr>
            <a:r>
              <a:rPr lang="en-US" sz="2000" b="1">
                <a:ea typeface="ＭＳ Ｐゴシック" pitchFamily="-106" charset="-128"/>
                <a:cs typeface="ＭＳ Ｐゴシック" pitchFamily="-106" charset="-128"/>
              </a:rPr>
              <a:t> for </a:t>
            </a:r>
            <a:r>
              <a:rPr lang="en-US" sz="2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 ← 1</a:t>
            </a:r>
            <a:r>
              <a:rPr lang="en-US" sz="2000">
                <a:ea typeface="ＭＳ Ｐゴシック" pitchFamily="-106" charset="-128"/>
                <a:cs typeface="ＭＳ Ｐゴシック" pitchFamily="-106" charset="-128"/>
              </a:rPr>
              <a:t> </a:t>
            </a:r>
            <a:r>
              <a:rPr lang="en-US" sz="2000" b="1">
                <a:ea typeface="ＭＳ Ｐゴシック" pitchFamily="-106" charset="-128"/>
                <a:cs typeface="ＭＳ Ｐゴシック" pitchFamily="-106" charset="-128"/>
              </a:rPr>
              <a:t>to </a:t>
            </a:r>
            <a:r>
              <a:rPr lang="en-US" sz="2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m</a:t>
            </a:r>
          </a:p>
          <a:p>
            <a:pPr marL="381000" indent="-381000" eaLnBrk="1" hangingPunct="1">
              <a:lnSpc>
                <a:spcPct val="90000"/>
              </a:lnSpc>
              <a:buFontTx/>
              <a:buAutoNum type="arabicPeriod"/>
            </a:pPr>
            <a:r>
              <a:rPr lang="en-US" sz="2000" b="1">
                <a:ea typeface="ＭＳ Ｐゴシック" pitchFamily="-106" charset="-128"/>
                <a:cs typeface="ＭＳ Ｐゴシック" pitchFamily="-106" charset="-128"/>
              </a:rPr>
              <a:t>       do for </a:t>
            </a:r>
            <a:r>
              <a:rPr lang="en-US" sz="2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j ← 1</a:t>
            </a:r>
            <a:r>
              <a:rPr lang="en-US" sz="2000">
                <a:ea typeface="ＭＳ Ｐゴシック" pitchFamily="-106" charset="-128"/>
                <a:cs typeface="ＭＳ Ｐゴシック" pitchFamily="-106" charset="-128"/>
              </a:rPr>
              <a:t> </a:t>
            </a:r>
            <a:r>
              <a:rPr lang="en-US" sz="2000" b="1">
                <a:ea typeface="ＭＳ Ｐゴシック" pitchFamily="-106" charset="-128"/>
                <a:cs typeface="ＭＳ Ｐゴシック" pitchFamily="-106" charset="-128"/>
              </a:rPr>
              <a:t>to </a:t>
            </a:r>
            <a:r>
              <a:rPr lang="en-US" sz="2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n</a:t>
            </a:r>
          </a:p>
          <a:p>
            <a:pPr marL="381000" indent="-381000" eaLnBrk="1" hangingPunct="1">
              <a:lnSpc>
                <a:spcPct val="90000"/>
              </a:lnSpc>
              <a:buFontTx/>
              <a:buAutoNum type="arabicPeriod"/>
            </a:pPr>
            <a:r>
              <a:rPr lang="en-US" sz="2000" b="1">
                <a:ea typeface="ＭＳ Ｐゴシック" pitchFamily="-106" charset="-128"/>
                <a:cs typeface="ＭＳ Ｐゴシック" pitchFamily="-106" charset="-128"/>
              </a:rPr>
              <a:t> 	          do if </a:t>
            </a:r>
            <a:r>
              <a:rPr lang="en-US" sz="2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x</a:t>
            </a:r>
            <a:r>
              <a:rPr lang="en-US" sz="2000" baseline="-25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 </a:t>
            </a:r>
            <a:r>
              <a:rPr lang="en-US" sz="2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= y</a:t>
            </a:r>
            <a:r>
              <a:rPr lang="en-US" sz="2000" baseline="-25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j</a:t>
            </a:r>
          </a:p>
          <a:p>
            <a:pPr marL="381000" indent="-381000" eaLnBrk="1" hangingPunct="1">
              <a:lnSpc>
                <a:spcPct val="90000"/>
              </a:lnSpc>
              <a:buFontTx/>
              <a:buAutoNum type="arabicPeriod"/>
            </a:pPr>
            <a:r>
              <a:rPr lang="en-US" sz="2000" b="1">
                <a:ea typeface="ＭＳ Ｐゴシック" pitchFamily="-106" charset="-128"/>
                <a:cs typeface="ＭＳ Ｐゴシック" pitchFamily="-106" charset="-128"/>
              </a:rPr>
              <a:t> 		     then </a:t>
            </a:r>
            <a:r>
              <a:rPr lang="en-US" sz="2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c[i, j] ← c[i - 1, j - 1] + 1</a:t>
            </a:r>
          </a:p>
          <a:p>
            <a:pPr marL="381000" indent="-381000" eaLnBrk="1" hangingPunct="1">
              <a:lnSpc>
                <a:spcPct val="90000"/>
              </a:lnSpc>
              <a:buFontTx/>
              <a:buAutoNum type="arabicPeriod"/>
            </a:pPr>
            <a:r>
              <a:rPr lang="en-US" sz="2000">
                <a:ea typeface="ＭＳ Ｐゴシック" pitchFamily="-106" charset="-128"/>
                <a:cs typeface="ＭＳ Ｐゴシック" pitchFamily="-106" charset="-128"/>
              </a:rPr>
              <a:t> 			 </a:t>
            </a:r>
            <a:r>
              <a:rPr lang="en-US" sz="2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b[i, j ] ← “    ”</a:t>
            </a:r>
          </a:p>
          <a:p>
            <a:pPr marL="381000" indent="-381000" eaLnBrk="1" hangingPunct="1">
              <a:lnSpc>
                <a:spcPct val="90000"/>
              </a:lnSpc>
              <a:buFontTx/>
              <a:buAutoNum type="arabicPeriod"/>
            </a:pPr>
            <a:r>
              <a:rPr lang="en-US" sz="2000" b="1">
                <a:ea typeface="ＭＳ Ｐゴシック" pitchFamily="-106" charset="-128"/>
                <a:cs typeface="ＭＳ Ｐゴシック" pitchFamily="-106" charset="-128"/>
              </a:rPr>
              <a:t> 		     else if </a:t>
            </a:r>
            <a:r>
              <a:rPr lang="en-US" sz="2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c[i - 1, j] ≥ c[i, j - 1]</a:t>
            </a:r>
          </a:p>
          <a:p>
            <a:pPr marL="381000" indent="-381000" eaLnBrk="1" hangingPunct="1">
              <a:lnSpc>
                <a:spcPct val="90000"/>
              </a:lnSpc>
              <a:buFontTx/>
              <a:buAutoNum type="arabicPeriod"/>
            </a:pPr>
            <a:r>
              <a:rPr lang="en-US" sz="2000" b="1">
                <a:ea typeface="ＭＳ Ｐゴシック" pitchFamily="-106" charset="-128"/>
                <a:cs typeface="ＭＳ Ｐゴシック" pitchFamily="-106" charset="-128"/>
              </a:rPr>
              <a:t> 			   then </a:t>
            </a:r>
            <a:r>
              <a:rPr lang="en-US" sz="2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c[i, j] ← c[i - 1, j]</a:t>
            </a:r>
          </a:p>
          <a:p>
            <a:pPr marL="381000" indent="-381000" eaLnBrk="1" hangingPunct="1">
              <a:lnSpc>
                <a:spcPct val="90000"/>
              </a:lnSpc>
              <a:buFontTx/>
              <a:buAutoNum type="arabicPeriod"/>
            </a:pPr>
            <a:r>
              <a:rPr lang="en-US" sz="2000">
                <a:ea typeface="ＭＳ Ｐゴシック" pitchFamily="-106" charset="-128"/>
                <a:cs typeface="ＭＳ Ｐゴシック" pitchFamily="-106" charset="-128"/>
              </a:rPr>
              <a:t> 			            </a:t>
            </a:r>
            <a:r>
              <a:rPr lang="en-US" sz="2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b[i, j] ← “↑”</a:t>
            </a:r>
          </a:p>
          <a:p>
            <a:pPr marL="381000" indent="-381000" eaLnBrk="1" hangingPunct="1">
              <a:lnSpc>
                <a:spcPct val="90000"/>
              </a:lnSpc>
              <a:buFontTx/>
              <a:buAutoNum type="arabicPeriod"/>
            </a:pPr>
            <a:r>
              <a:rPr lang="en-US" sz="2000" b="1">
                <a:ea typeface="ＭＳ Ｐゴシック" pitchFamily="-106" charset="-128"/>
                <a:cs typeface="ＭＳ Ｐゴシック" pitchFamily="-106" charset="-128"/>
              </a:rPr>
              <a:t> 			   else </a:t>
            </a:r>
            <a:r>
              <a:rPr lang="en-US" sz="2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c[i, j] ← c[i, j - 1]</a:t>
            </a:r>
          </a:p>
          <a:p>
            <a:pPr marL="381000" indent="-381000" eaLnBrk="1" hangingPunct="1">
              <a:lnSpc>
                <a:spcPct val="90000"/>
              </a:lnSpc>
              <a:buFontTx/>
              <a:buAutoNum type="arabicPeriod"/>
            </a:pPr>
            <a:r>
              <a:rPr lang="en-US" sz="2000">
                <a:ea typeface="ＭＳ Ｐゴシック" pitchFamily="-106" charset="-128"/>
                <a:cs typeface="ＭＳ Ｐゴシック" pitchFamily="-106" charset="-128"/>
              </a:rPr>
              <a:t> 			           </a:t>
            </a:r>
            <a:r>
              <a:rPr lang="en-US" sz="2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b[i, j] ← “←”</a:t>
            </a:r>
          </a:p>
          <a:p>
            <a:pPr marL="381000" indent="-381000" eaLnBrk="1" hangingPunct="1">
              <a:lnSpc>
                <a:spcPct val="90000"/>
              </a:lnSpc>
              <a:buFontTx/>
              <a:buAutoNum type="arabicPeriod"/>
            </a:pPr>
            <a:r>
              <a:rPr lang="en-US" sz="2000" b="1">
                <a:ea typeface="ＭＳ Ｐゴシック" pitchFamily="-106" charset="-128"/>
                <a:cs typeface="ＭＳ Ｐゴシック" pitchFamily="-106" charset="-128"/>
              </a:rPr>
              <a:t>return </a:t>
            </a:r>
            <a:r>
              <a:rPr lang="en-US" sz="2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c</a:t>
            </a:r>
            <a:r>
              <a:rPr lang="en-US" sz="2000">
                <a:ea typeface="ＭＳ Ｐゴシック" pitchFamily="-106" charset="-128"/>
                <a:cs typeface="ＭＳ Ｐゴシック" pitchFamily="-106" charset="-128"/>
              </a:rPr>
              <a:t> and </a:t>
            </a:r>
            <a:r>
              <a:rPr lang="en-US" sz="2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b</a:t>
            </a:r>
          </a:p>
        </p:txBody>
      </p:sp>
      <p:sp>
        <p:nvSpPr>
          <p:cNvPr id="598020" name="Line 4"/>
          <p:cNvSpPr>
            <a:spLocks noChangeShapeType="1"/>
          </p:cNvSpPr>
          <p:nvPr/>
        </p:nvSpPr>
        <p:spPr bwMode="auto">
          <a:xfrm flipH="1" flipV="1">
            <a:off x="4600575" y="3990975"/>
            <a:ext cx="185738" cy="2365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8021" name="AutoShape 5"/>
          <p:cNvSpPr>
            <a:spLocks/>
          </p:cNvSpPr>
          <p:nvPr/>
        </p:nvSpPr>
        <p:spPr bwMode="auto">
          <a:xfrm>
            <a:off x="3294063" y="1250950"/>
            <a:ext cx="171450" cy="1357313"/>
          </a:xfrm>
          <a:prstGeom prst="rightBrace">
            <a:avLst>
              <a:gd name="adj1" fmla="val 65972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8022" name="Text Box 6"/>
          <p:cNvSpPr txBox="1">
            <a:spLocks noChangeArrowheads="1"/>
          </p:cNvSpPr>
          <p:nvPr/>
        </p:nvSpPr>
        <p:spPr bwMode="auto">
          <a:xfrm>
            <a:off x="3522663" y="1619250"/>
            <a:ext cx="41449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Century Gothic"/>
                <a:cs typeface="Century Gothic"/>
              </a:rPr>
              <a:t>The length of the LCS is zero if one of the sequences is empty</a:t>
            </a:r>
          </a:p>
        </p:txBody>
      </p:sp>
      <p:sp>
        <p:nvSpPr>
          <p:cNvPr id="598023" name="AutoShape 7"/>
          <p:cNvSpPr>
            <a:spLocks/>
          </p:cNvSpPr>
          <p:nvPr/>
        </p:nvSpPr>
        <p:spPr bwMode="auto">
          <a:xfrm>
            <a:off x="6196013" y="3128963"/>
            <a:ext cx="100012" cy="1071562"/>
          </a:xfrm>
          <a:prstGeom prst="rightBrace">
            <a:avLst>
              <a:gd name="adj1" fmla="val 89286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>
              <a:latin typeface="Century Gothic"/>
              <a:cs typeface="Century Gothic"/>
            </a:endParaRPr>
          </a:p>
        </p:txBody>
      </p:sp>
      <p:sp>
        <p:nvSpPr>
          <p:cNvPr id="598024" name="Text Box 8"/>
          <p:cNvSpPr txBox="1">
            <a:spLocks noChangeArrowheads="1"/>
          </p:cNvSpPr>
          <p:nvPr/>
        </p:nvSpPr>
        <p:spPr bwMode="auto">
          <a:xfrm>
            <a:off x="6337300" y="3449638"/>
            <a:ext cx="16541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entury Gothic"/>
                <a:cs typeface="Century Gothic"/>
              </a:rPr>
              <a:t>Case 1: x</a:t>
            </a:r>
            <a:r>
              <a:rPr lang="en-US" baseline="-25000">
                <a:latin typeface="Century Gothic"/>
                <a:cs typeface="Century Gothic"/>
              </a:rPr>
              <a:t>i</a:t>
            </a:r>
            <a:r>
              <a:rPr lang="en-US">
                <a:latin typeface="Century Gothic"/>
                <a:cs typeface="Century Gothic"/>
              </a:rPr>
              <a:t> = y</a:t>
            </a:r>
            <a:r>
              <a:rPr lang="en-US" baseline="-25000">
                <a:latin typeface="Century Gothic"/>
                <a:cs typeface="Century Gothic"/>
              </a:rPr>
              <a:t>j</a:t>
            </a:r>
            <a:r>
              <a:rPr lang="en-US">
                <a:latin typeface="Century Gothic"/>
                <a:cs typeface="Century Gothic"/>
              </a:rPr>
              <a:t> </a:t>
            </a:r>
          </a:p>
        </p:txBody>
      </p:sp>
      <p:sp>
        <p:nvSpPr>
          <p:cNvPr id="598025" name="AutoShape 9"/>
          <p:cNvSpPr>
            <a:spLocks/>
          </p:cNvSpPr>
          <p:nvPr/>
        </p:nvSpPr>
        <p:spPr bwMode="auto">
          <a:xfrm>
            <a:off x="6218238" y="4381500"/>
            <a:ext cx="77787" cy="1608138"/>
          </a:xfrm>
          <a:prstGeom prst="rightBrace">
            <a:avLst>
              <a:gd name="adj1" fmla="val 17228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8026" name="Text Box 10"/>
          <p:cNvSpPr txBox="1">
            <a:spLocks noChangeArrowheads="1"/>
          </p:cNvSpPr>
          <p:nvPr/>
        </p:nvSpPr>
        <p:spPr bwMode="auto">
          <a:xfrm>
            <a:off x="6337300" y="4984750"/>
            <a:ext cx="170591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Century Gothic"/>
                <a:cs typeface="Century Gothic"/>
              </a:rPr>
              <a:t>Case 2: x</a:t>
            </a:r>
            <a:r>
              <a:rPr lang="en-US" baseline="-25000" dirty="0">
                <a:latin typeface="Century Gothic"/>
                <a:cs typeface="Century Gothic"/>
              </a:rPr>
              <a:t>i</a:t>
            </a:r>
            <a:r>
              <a:rPr lang="en-US" dirty="0">
                <a:latin typeface="Century Gothic"/>
                <a:cs typeface="Century Gothic"/>
              </a:rPr>
              <a:t> </a:t>
            </a:r>
            <a:r>
              <a:rPr lang="en-US" dirty="0">
                <a:latin typeface="Century Gothic"/>
                <a:cs typeface="Century Gothic"/>
                <a:sym typeface="Symbol" pitchFamily="-106" charset="2"/>
              </a:rPr>
              <a:t>≠ </a:t>
            </a:r>
            <a:r>
              <a:rPr lang="en-US" dirty="0" err="1">
                <a:latin typeface="Century Gothic"/>
                <a:cs typeface="Century Gothic"/>
              </a:rPr>
              <a:t>y</a:t>
            </a:r>
            <a:r>
              <a:rPr lang="en-US" baseline="-25000" dirty="0" err="1">
                <a:latin typeface="Century Gothic"/>
                <a:cs typeface="Century Gothic"/>
              </a:rPr>
              <a:t>j</a:t>
            </a:r>
            <a:r>
              <a:rPr lang="en-US" dirty="0">
                <a:latin typeface="Century Gothic"/>
                <a:cs typeface="Century Gothic"/>
              </a:rPr>
              <a:t> </a:t>
            </a:r>
          </a:p>
        </p:txBody>
      </p:sp>
      <p:sp>
        <p:nvSpPr>
          <p:cNvPr id="598027" name="Text Box 11"/>
          <p:cNvSpPr txBox="1">
            <a:spLocks noChangeArrowheads="1"/>
          </p:cNvSpPr>
          <p:nvPr/>
        </p:nvSpPr>
        <p:spPr bwMode="auto">
          <a:xfrm>
            <a:off x="5280025" y="5959475"/>
            <a:ext cx="315437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latin typeface="Century Gothic"/>
                <a:cs typeface="Century Gothic"/>
                <a:sym typeface="Symbol" pitchFamily="-106" charset="2"/>
              </a:rPr>
              <a:t>Running time: </a:t>
            </a:r>
            <a:r>
              <a:rPr lang="en-US" sz="2400" dirty="0" err="1">
                <a:latin typeface="Comic Sans MS" pitchFamily="-106" charset="0"/>
                <a:sym typeface="Symbol" pitchFamily="-106" charset="2"/>
              </a:rPr>
              <a:t>Θ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(</a:t>
            </a:r>
            <a:r>
              <a:rPr lang="en-US" sz="2400" dirty="0" err="1">
                <a:latin typeface="Comic Sans MS" pitchFamily="-106" charset="0"/>
                <a:sym typeface="Symbol" pitchFamily="-106" charset="2"/>
              </a:rPr>
              <a:t>mn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388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0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0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0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0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0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0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0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0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0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0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01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01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8020" grpId="0" animBg="1"/>
      <p:bldP spid="598021" grpId="0" animBg="1"/>
      <p:bldP spid="598022" grpId="0"/>
      <p:bldP spid="598023" grpId="0" animBg="1"/>
      <p:bldP spid="598024" grpId="0"/>
      <p:bldP spid="598025" grpId="0" animBg="1"/>
      <p:bldP spid="598026" grpId="0"/>
      <p:bldP spid="59802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CS 477/677 - Lecture 17</a:t>
            </a:r>
          </a:p>
        </p:txBody>
      </p:sp>
      <p:sp>
        <p:nvSpPr>
          <p:cNvPr id="430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Example</a:t>
            </a:r>
          </a:p>
        </p:txBody>
      </p:sp>
      <p:sp>
        <p:nvSpPr>
          <p:cNvPr id="4301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0013" y="1289050"/>
            <a:ext cx="3543300" cy="939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X = ⟨A, B, C, B, D, A, B⟩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Y = 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⟨B, D, C, A, B, A⟩</a:t>
            </a:r>
          </a:p>
        </p:txBody>
      </p:sp>
      <p:sp>
        <p:nvSpPr>
          <p:cNvPr id="43014" name="AutoShape 4"/>
          <p:cNvSpPr>
            <a:spLocks/>
          </p:cNvSpPr>
          <p:nvPr/>
        </p:nvSpPr>
        <p:spPr bwMode="auto">
          <a:xfrm>
            <a:off x="4486275" y="1144588"/>
            <a:ext cx="92075" cy="1092200"/>
          </a:xfrm>
          <a:prstGeom prst="leftBrace">
            <a:avLst>
              <a:gd name="adj1" fmla="val 98851"/>
              <a:gd name="adj2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599045" name="Group 5"/>
          <p:cNvGraphicFramePr>
            <a:graphicFrameLocks noGrp="1"/>
          </p:cNvGraphicFramePr>
          <p:nvPr/>
        </p:nvGraphicFramePr>
        <p:xfrm>
          <a:off x="4221163" y="2819400"/>
          <a:ext cx="4102100" cy="3556003"/>
        </p:xfrm>
        <a:graphic>
          <a:graphicData uri="http://schemas.openxmlformats.org/drawingml/2006/table">
            <a:tbl>
              <a:tblPr/>
              <a:tblGrid>
                <a:gridCol w="58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7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57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73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57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857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8578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429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2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2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43089" name="Rectangle 79"/>
          <p:cNvSpPr>
            <a:spLocks noChangeArrowheads="1"/>
          </p:cNvSpPr>
          <p:nvPr/>
        </p:nvSpPr>
        <p:spPr bwMode="auto">
          <a:xfrm>
            <a:off x="3000375" y="1111250"/>
            <a:ext cx="614362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742950" lvl="1" indent="-285750">
              <a:spcBef>
                <a:spcPct val="20000"/>
              </a:spcBef>
            </a:pPr>
            <a:r>
              <a:rPr lang="en-US" sz="2000" dirty="0">
                <a:latin typeface="Comic Sans MS" pitchFamily="-106" charset="0"/>
                <a:sym typeface="Symbol" pitchFamily="-106" charset="2"/>
              </a:rPr>
              <a:t>		        0			       if </a:t>
            </a:r>
            <a:r>
              <a:rPr lang="en-US" sz="2000" dirty="0" err="1">
                <a:latin typeface="Comic Sans MS" pitchFamily="-106" charset="0"/>
                <a:sym typeface="Symbol" pitchFamily="-106" charset="2"/>
              </a:rPr>
              <a:t>i</a:t>
            </a:r>
            <a:r>
              <a:rPr lang="en-US" sz="2000" dirty="0">
                <a:latin typeface="Comic Sans MS" pitchFamily="-106" charset="0"/>
                <a:sym typeface="Symbol" pitchFamily="-106" charset="2"/>
              </a:rPr>
              <a:t> = 0 or j = 0</a:t>
            </a:r>
          </a:p>
          <a:p>
            <a:pPr marL="742950" lvl="1" indent="-285750">
              <a:spcBef>
                <a:spcPct val="20000"/>
              </a:spcBef>
            </a:pPr>
            <a:r>
              <a:rPr lang="en-US" sz="2000" dirty="0">
                <a:latin typeface="Comic Sans MS" pitchFamily="-106" charset="0"/>
                <a:sym typeface="Symbol" pitchFamily="-106" charset="2"/>
              </a:rPr>
              <a:t>c[</a:t>
            </a:r>
            <a:r>
              <a:rPr lang="en-US" sz="2000" dirty="0" err="1">
                <a:latin typeface="Comic Sans MS" pitchFamily="-106" charset="0"/>
                <a:sym typeface="Symbol" pitchFamily="-106" charset="2"/>
              </a:rPr>
              <a:t>i</a:t>
            </a:r>
            <a:r>
              <a:rPr lang="en-US" sz="2000" dirty="0">
                <a:latin typeface="Comic Sans MS" pitchFamily="-106" charset="0"/>
                <a:sym typeface="Symbol" pitchFamily="-106" charset="2"/>
              </a:rPr>
              <a:t>, j] =   c[i-1, j-1] + 1	       if x</a:t>
            </a:r>
            <a:r>
              <a:rPr lang="en-US" sz="2000" baseline="-25000" dirty="0">
                <a:latin typeface="Comic Sans MS" pitchFamily="-106" charset="0"/>
                <a:sym typeface="Symbol" pitchFamily="-106" charset="2"/>
              </a:rPr>
              <a:t>i</a:t>
            </a:r>
            <a:r>
              <a:rPr lang="en-US" sz="2000" dirty="0">
                <a:latin typeface="Comic Sans MS" pitchFamily="-106" charset="0"/>
                <a:sym typeface="Symbol" pitchFamily="-106" charset="2"/>
              </a:rPr>
              <a:t> = </a:t>
            </a:r>
            <a:r>
              <a:rPr lang="en-US" sz="2000" dirty="0" err="1">
                <a:latin typeface="Comic Sans MS" pitchFamily="-106" charset="0"/>
                <a:sym typeface="Symbol" pitchFamily="-106" charset="2"/>
              </a:rPr>
              <a:t>y</a:t>
            </a:r>
            <a:r>
              <a:rPr lang="en-US" sz="2000" baseline="-25000" dirty="0" err="1">
                <a:latin typeface="Comic Sans MS" pitchFamily="-106" charset="0"/>
                <a:sym typeface="Symbol" pitchFamily="-106" charset="2"/>
              </a:rPr>
              <a:t>j</a:t>
            </a:r>
            <a:endParaRPr lang="en-US" sz="2000" baseline="-25000" dirty="0">
              <a:latin typeface="Comic Sans MS" pitchFamily="-106" charset="0"/>
              <a:sym typeface="Symbol" pitchFamily="-106" charset="2"/>
            </a:endParaRPr>
          </a:p>
          <a:p>
            <a:pPr marL="742950" lvl="1" indent="-285750">
              <a:spcBef>
                <a:spcPct val="20000"/>
              </a:spcBef>
            </a:pPr>
            <a:r>
              <a:rPr lang="en-US" sz="2000" dirty="0">
                <a:latin typeface="Comic Sans MS" pitchFamily="-106" charset="0"/>
                <a:sym typeface="Symbol" pitchFamily="-106" charset="2"/>
              </a:rPr>
              <a:t>		        max(c[</a:t>
            </a:r>
            <a:r>
              <a:rPr lang="en-US" sz="2000" dirty="0" err="1">
                <a:latin typeface="Comic Sans MS" pitchFamily="-106" charset="0"/>
                <a:sym typeface="Symbol" pitchFamily="-106" charset="2"/>
              </a:rPr>
              <a:t>i</a:t>
            </a:r>
            <a:r>
              <a:rPr lang="en-US" sz="2000" dirty="0">
                <a:latin typeface="Comic Sans MS" pitchFamily="-106" charset="0"/>
                <a:sym typeface="Symbol" pitchFamily="-106" charset="2"/>
              </a:rPr>
              <a:t>, j-1], c[i-1, j])  if x</a:t>
            </a:r>
            <a:r>
              <a:rPr lang="en-US" sz="2000" baseline="-25000" dirty="0">
                <a:latin typeface="Comic Sans MS" pitchFamily="-106" charset="0"/>
                <a:sym typeface="Symbol" pitchFamily="-106" charset="2"/>
              </a:rPr>
              <a:t>i</a:t>
            </a:r>
            <a:r>
              <a:rPr lang="en-US" sz="2000" dirty="0">
                <a:latin typeface="Comic Sans MS" pitchFamily="-106" charset="0"/>
                <a:sym typeface="Symbol" pitchFamily="-106" charset="2"/>
              </a:rPr>
              <a:t>≠ </a:t>
            </a:r>
            <a:r>
              <a:rPr lang="en-US" sz="2000" dirty="0" err="1">
                <a:latin typeface="Comic Sans MS" pitchFamily="-106" charset="0"/>
                <a:sym typeface="Symbol" pitchFamily="-106" charset="2"/>
              </a:rPr>
              <a:t>y</a:t>
            </a:r>
            <a:r>
              <a:rPr lang="en-US" sz="2000" baseline="-25000" dirty="0" err="1">
                <a:latin typeface="Comic Sans MS" pitchFamily="-106" charset="0"/>
                <a:sym typeface="Symbol" pitchFamily="-106" charset="2"/>
              </a:rPr>
              <a:t>j</a:t>
            </a:r>
            <a:endParaRPr lang="en-US" sz="2000" dirty="0">
              <a:sym typeface="Symbol" pitchFamily="-106" charset="2"/>
            </a:endParaRPr>
          </a:p>
        </p:txBody>
      </p:sp>
      <p:sp>
        <p:nvSpPr>
          <p:cNvPr id="43090" name="Text Box 80"/>
          <p:cNvSpPr txBox="1">
            <a:spLocks noChangeArrowheads="1"/>
          </p:cNvSpPr>
          <p:nvPr/>
        </p:nvSpPr>
        <p:spPr bwMode="auto">
          <a:xfrm>
            <a:off x="4335463" y="2166938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0</a:t>
            </a:r>
          </a:p>
        </p:txBody>
      </p:sp>
      <p:sp>
        <p:nvSpPr>
          <p:cNvPr id="43091" name="Text Box 81"/>
          <p:cNvSpPr txBox="1">
            <a:spLocks noChangeArrowheads="1"/>
          </p:cNvSpPr>
          <p:nvPr/>
        </p:nvSpPr>
        <p:spPr bwMode="auto">
          <a:xfrm>
            <a:off x="4945063" y="2166938"/>
            <a:ext cx="2873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1</a:t>
            </a:r>
          </a:p>
        </p:txBody>
      </p:sp>
      <p:sp>
        <p:nvSpPr>
          <p:cNvPr id="43092" name="Text Box 82"/>
          <p:cNvSpPr txBox="1">
            <a:spLocks noChangeArrowheads="1"/>
          </p:cNvSpPr>
          <p:nvPr/>
        </p:nvSpPr>
        <p:spPr bwMode="auto">
          <a:xfrm>
            <a:off x="5499100" y="2166938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2</a:t>
            </a:r>
          </a:p>
        </p:txBody>
      </p:sp>
      <p:sp>
        <p:nvSpPr>
          <p:cNvPr id="43093" name="Text Box 83"/>
          <p:cNvSpPr txBox="1">
            <a:spLocks noChangeArrowheads="1"/>
          </p:cNvSpPr>
          <p:nvPr/>
        </p:nvSpPr>
        <p:spPr bwMode="auto">
          <a:xfrm>
            <a:off x="7894638" y="2166938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6</a:t>
            </a:r>
          </a:p>
        </p:txBody>
      </p:sp>
      <p:sp>
        <p:nvSpPr>
          <p:cNvPr id="43094" name="Text Box 84"/>
          <p:cNvSpPr txBox="1">
            <a:spLocks noChangeArrowheads="1"/>
          </p:cNvSpPr>
          <p:nvPr/>
        </p:nvSpPr>
        <p:spPr bwMode="auto">
          <a:xfrm>
            <a:off x="6129338" y="2166938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3</a:t>
            </a:r>
          </a:p>
        </p:txBody>
      </p:sp>
      <p:sp>
        <p:nvSpPr>
          <p:cNvPr id="43095" name="Text Box 85"/>
          <p:cNvSpPr txBox="1">
            <a:spLocks noChangeArrowheads="1"/>
          </p:cNvSpPr>
          <p:nvPr/>
        </p:nvSpPr>
        <p:spPr bwMode="auto">
          <a:xfrm>
            <a:off x="6700838" y="2166938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4</a:t>
            </a:r>
          </a:p>
        </p:txBody>
      </p:sp>
      <p:sp>
        <p:nvSpPr>
          <p:cNvPr id="43096" name="Text Box 86"/>
          <p:cNvSpPr txBox="1">
            <a:spLocks noChangeArrowheads="1"/>
          </p:cNvSpPr>
          <p:nvPr/>
        </p:nvSpPr>
        <p:spPr bwMode="auto">
          <a:xfrm>
            <a:off x="7280275" y="2166938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5</a:t>
            </a:r>
          </a:p>
        </p:txBody>
      </p:sp>
      <p:sp>
        <p:nvSpPr>
          <p:cNvPr id="43097" name="Text Box 87"/>
          <p:cNvSpPr txBox="1">
            <a:spLocks noChangeArrowheads="1"/>
          </p:cNvSpPr>
          <p:nvPr/>
        </p:nvSpPr>
        <p:spPr bwMode="auto">
          <a:xfrm>
            <a:off x="4329113" y="2411413"/>
            <a:ext cx="3651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y</a:t>
            </a:r>
            <a:r>
              <a:rPr lang="en-US" baseline="-25000">
                <a:latin typeface="Comic Sans MS" pitchFamily="-106" charset="0"/>
              </a:rPr>
              <a:t>j</a:t>
            </a:r>
            <a:endParaRPr lang="en-US">
              <a:latin typeface="Comic Sans MS" pitchFamily="-106" charset="0"/>
            </a:endParaRPr>
          </a:p>
        </p:txBody>
      </p:sp>
      <p:sp>
        <p:nvSpPr>
          <p:cNvPr id="43098" name="Text Box 88"/>
          <p:cNvSpPr txBox="1">
            <a:spLocks noChangeArrowheads="1"/>
          </p:cNvSpPr>
          <p:nvPr/>
        </p:nvSpPr>
        <p:spPr bwMode="auto">
          <a:xfrm>
            <a:off x="4938713" y="2478088"/>
            <a:ext cx="3286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B</a:t>
            </a:r>
          </a:p>
        </p:txBody>
      </p:sp>
      <p:sp>
        <p:nvSpPr>
          <p:cNvPr id="43099" name="Text Box 89"/>
          <p:cNvSpPr txBox="1">
            <a:spLocks noChangeArrowheads="1"/>
          </p:cNvSpPr>
          <p:nvPr/>
        </p:nvSpPr>
        <p:spPr bwMode="auto">
          <a:xfrm>
            <a:off x="5492750" y="2478088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D</a:t>
            </a:r>
          </a:p>
        </p:txBody>
      </p:sp>
      <p:sp>
        <p:nvSpPr>
          <p:cNvPr id="43100" name="Text Box 90"/>
          <p:cNvSpPr txBox="1">
            <a:spLocks noChangeArrowheads="1"/>
          </p:cNvSpPr>
          <p:nvPr/>
        </p:nvSpPr>
        <p:spPr bwMode="auto">
          <a:xfrm>
            <a:off x="7888288" y="2478088"/>
            <a:ext cx="350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A</a:t>
            </a:r>
          </a:p>
        </p:txBody>
      </p:sp>
      <p:sp>
        <p:nvSpPr>
          <p:cNvPr id="43101" name="Text Box 91"/>
          <p:cNvSpPr txBox="1">
            <a:spLocks noChangeArrowheads="1"/>
          </p:cNvSpPr>
          <p:nvPr/>
        </p:nvSpPr>
        <p:spPr bwMode="auto">
          <a:xfrm>
            <a:off x="6122988" y="2478088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C</a:t>
            </a:r>
          </a:p>
        </p:txBody>
      </p:sp>
      <p:sp>
        <p:nvSpPr>
          <p:cNvPr id="43102" name="Text Box 92"/>
          <p:cNvSpPr txBox="1">
            <a:spLocks noChangeArrowheads="1"/>
          </p:cNvSpPr>
          <p:nvPr/>
        </p:nvSpPr>
        <p:spPr bwMode="auto">
          <a:xfrm>
            <a:off x="6694488" y="2478088"/>
            <a:ext cx="350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A</a:t>
            </a:r>
          </a:p>
        </p:txBody>
      </p:sp>
      <p:sp>
        <p:nvSpPr>
          <p:cNvPr id="43103" name="Text Box 93"/>
          <p:cNvSpPr txBox="1">
            <a:spLocks noChangeArrowheads="1"/>
          </p:cNvSpPr>
          <p:nvPr/>
        </p:nvSpPr>
        <p:spPr bwMode="auto">
          <a:xfrm>
            <a:off x="7273925" y="2478088"/>
            <a:ext cx="3286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B</a:t>
            </a:r>
          </a:p>
        </p:txBody>
      </p:sp>
      <p:sp>
        <p:nvSpPr>
          <p:cNvPr id="43104" name="Text Box 94"/>
          <p:cNvSpPr txBox="1">
            <a:spLocks noChangeArrowheads="1"/>
          </p:cNvSpPr>
          <p:nvPr/>
        </p:nvSpPr>
        <p:spPr bwMode="auto">
          <a:xfrm>
            <a:off x="3379788" y="5106988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5</a:t>
            </a:r>
          </a:p>
        </p:txBody>
      </p:sp>
      <p:sp>
        <p:nvSpPr>
          <p:cNvPr id="43105" name="Text Box 95"/>
          <p:cNvSpPr txBox="1">
            <a:spLocks noChangeArrowheads="1"/>
          </p:cNvSpPr>
          <p:nvPr/>
        </p:nvSpPr>
        <p:spPr bwMode="auto">
          <a:xfrm>
            <a:off x="3398838" y="3287713"/>
            <a:ext cx="2873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1</a:t>
            </a:r>
          </a:p>
        </p:txBody>
      </p:sp>
      <p:sp>
        <p:nvSpPr>
          <p:cNvPr id="43106" name="Text Box 96"/>
          <p:cNvSpPr txBox="1">
            <a:spLocks noChangeArrowheads="1"/>
          </p:cNvSpPr>
          <p:nvPr/>
        </p:nvSpPr>
        <p:spPr bwMode="auto">
          <a:xfrm>
            <a:off x="3379788" y="3743325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2</a:t>
            </a:r>
          </a:p>
        </p:txBody>
      </p:sp>
      <p:sp>
        <p:nvSpPr>
          <p:cNvPr id="43107" name="Text Box 97"/>
          <p:cNvSpPr txBox="1">
            <a:spLocks noChangeArrowheads="1"/>
          </p:cNvSpPr>
          <p:nvPr/>
        </p:nvSpPr>
        <p:spPr bwMode="auto">
          <a:xfrm>
            <a:off x="3379788" y="2833688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0</a:t>
            </a:r>
          </a:p>
        </p:txBody>
      </p:sp>
      <p:sp>
        <p:nvSpPr>
          <p:cNvPr id="43108" name="Text Box 98"/>
          <p:cNvSpPr txBox="1">
            <a:spLocks noChangeArrowheads="1"/>
          </p:cNvSpPr>
          <p:nvPr/>
        </p:nvSpPr>
        <p:spPr bwMode="auto">
          <a:xfrm>
            <a:off x="3379788" y="4197350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3</a:t>
            </a:r>
          </a:p>
        </p:txBody>
      </p:sp>
      <p:sp>
        <p:nvSpPr>
          <p:cNvPr id="43109" name="Text Box 99"/>
          <p:cNvSpPr txBox="1">
            <a:spLocks noChangeArrowheads="1"/>
          </p:cNvSpPr>
          <p:nvPr/>
        </p:nvSpPr>
        <p:spPr bwMode="auto">
          <a:xfrm>
            <a:off x="3379788" y="4652963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4</a:t>
            </a:r>
          </a:p>
        </p:txBody>
      </p:sp>
      <p:sp>
        <p:nvSpPr>
          <p:cNvPr id="43110" name="Text Box 100"/>
          <p:cNvSpPr txBox="1">
            <a:spLocks noChangeArrowheads="1"/>
          </p:cNvSpPr>
          <p:nvPr/>
        </p:nvSpPr>
        <p:spPr bwMode="auto">
          <a:xfrm>
            <a:off x="3379788" y="5562600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6</a:t>
            </a:r>
          </a:p>
        </p:txBody>
      </p:sp>
      <p:sp>
        <p:nvSpPr>
          <p:cNvPr id="43111" name="Text Box 101"/>
          <p:cNvSpPr txBox="1">
            <a:spLocks noChangeArrowheads="1"/>
          </p:cNvSpPr>
          <p:nvPr/>
        </p:nvSpPr>
        <p:spPr bwMode="auto">
          <a:xfrm>
            <a:off x="3379788" y="6018213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7</a:t>
            </a:r>
          </a:p>
        </p:txBody>
      </p:sp>
      <p:sp>
        <p:nvSpPr>
          <p:cNvPr id="43112" name="Text Box 102"/>
          <p:cNvSpPr txBox="1">
            <a:spLocks noChangeArrowheads="1"/>
          </p:cNvSpPr>
          <p:nvPr/>
        </p:nvSpPr>
        <p:spPr bwMode="auto">
          <a:xfrm>
            <a:off x="3794125" y="5108575"/>
            <a:ext cx="349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D</a:t>
            </a:r>
          </a:p>
        </p:txBody>
      </p:sp>
      <p:sp>
        <p:nvSpPr>
          <p:cNvPr id="43113" name="Text Box 103"/>
          <p:cNvSpPr txBox="1">
            <a:spLocks noChangeArrowheads="1"/>
          </p:cNvSpPr>
          <p:nvPr/>
        </p:nvSpPr>
        <p:spPr bwMode="auto">
          <a:xfrm>
            <a:off x="3813175" y="3289300"/>
            <a:ext cx="3508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A</a:t>
            </a:r>
          </a:p>
        </p:txBody>
      </p:sp>
      <p:sp>
        <p:nvSpPr>
          <p:cNvPr id="43114" name="Text Box 104"/>
          <p:cNvSpPr txBox="1">
            <a:spLocks noChangeArrowheads="1"/>
          </p:cNvSpPr>
          <p:nvPr/>
        </p:nvSpPr>
        <p:spPr bwMode="auto">
          <a:xfrm>
            <a:off x="3794125" y="3744913"/>
            <a:ext cx="3286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B</a:t>
            </a:r>
          </a:p>
        </p:txBody>
      </p:sp>
      <p:sp>
        <p:nvSpPr>
          <p:cNvPr id="43115" name="Text Box 105"/>
          <p:cNvSpPr txBox="1">
            <a:spLocks noChangeArrowheads="1"/>
          </p:cNvSpPr>
          <p:nvPr/>
        </p:nvSpPr>
        <p:spPr bwMode="auto">
          <a:xfrm>
            <a:off x="3794125" y="2835275"/>
            <a:ext cx="361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x</a:t>
            </a:r>
            <a:r>
              <a:rPr lang="en-US" baseline="-25000">
                <a:latin typeface="Comic Sans MS" pitchFamily="-106" charset="0"/>
              </a:rPr>
              <a:t>i</a:t>
            </a:r>
            <a:endParaRPr lang="en-US">
              <a:latin typeface="Comic Sans MS" pitchFamily="-106" charset="0"/>
            </a:endParaRPr>
          </a:p>
        </p:txBody>
      </p:sp>
      <p:sp>
        <p:nvSpPr>
          <p:cNvPr id="43116" name="Text Box 106"/>
          <p:cNvSpPr txBox="1">
            <a:spLocks noChangeArrowheads="1"/>
          </p:cNvSpPr>
          <p:nvPr/>
        </p:nvSpPr>
        <p:spPr bwMode="auto">
          <a:xfrm>
            <a:off x="3794125" y="4198938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C</a:t>
            </a:r>
          </a:p>
        </p:txBody>
      </p:sp>
      <p:sp>
        <p:nvSpPr>
          <p:cNvPr id="43117" name="Text Box 107"/>
          <p:cNvSpPr txBox="1">
            <a:spLocks noChangeArrowheads="1"/>
          </p:cNvSpPr>
          <p:nvPr/>
        </p:nvSpPr>
        <p:spPr bwMode="auto">
          <a:xfrm>
            <a:off x="3794125" y="4654550"/>
            <a:ext cx="3286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B</a:t>
            </a:r>
          </a:p>
        </p:txBody>
      </p:sp>
      <p:sp>
        <p:nvSpPr>
          <p:cNvPr id="43118" name="Text Box 108"/>
          <p:cNvSpPr txBox="1">
            <a:spLocks noChangeArrowheads="1"/>
          </p:cNvSpPr>
          <p:nvPr/>
        </p:nvSpPr>
        <p:spPr bwMode="auto">
          <a:xfrm>
            <a:off x="3794125" y="5564188"/>
            <a:ext cx="3508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A</a:t>
            </a:r>
          </a:p>
        </p:txBody>
      </p:sp>
      <p:sp>
        <p:nvSpPr>
          <p:cNvPr id="43119" name="Text Box 109"/>
          <p:cNvSpPr txBox="1">
            <a:spLocks noChangeArrowheads="1"/>
          </p:cNvSpPr>
          <p:nvPr/>
        </p:nvSpPr>
        <p:spPr bwMode="auto">
          <a:xfrm>
            <a:off x="3794125" y="6019800"/>
            <a:ext cx="3286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B</a:t>
            </a:r>
          </a:p>
        </p:txBody>
      </p:sp>
      <p:grpSp>
        <p:nvGrpSpPr>
          <p:cNvPr id="2" name="Group 110"/>
          <p:cNvGrpSpPr>
            <a:grpSpLocks/>
          </p:cNvGrpSpPr>
          <p:nvPr/>
        </p:nvGrpSpPr>
        <p:grpSpPr bwMode="auto">
          <a:xfrm>
            <a:off x="4946650" y="2925763"/>
            <a:ext cx="3273425" cy="366712"/>
            <a:chOff x="2133" y="1816"/>
            <a:chExt cx="2062" cy="231"/>
          </a:xfrm>
        </p:grpSpPr>
        <p:sp>
          <p:nvSpPr>
            <p:cNvPr id="43204" name="Text Box 111"/>
            <p:cNvSpPr txBox="1">
              <a:spLocks noChangeArrowheads="1"/>
            </p:cNvSpPr>
            <p:nvPr/>
          </p:nvSpPr>
          <p:spPr bwMode="auto">
            <a:xfrm>
              <a:off x="2133" y="1816"/>
              <a:ext cx="20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0</a:t>
              </a:r>
            </a:p>
          </p:txBody>
        </p:sp>
        <p:sp>
          <p:nvSpPr>
            <p:cNvPr id="43205" name="Text Box 112"/>
            <p:cNvSpPr txBox="1">
              <a:spLocks noChangeArrowheads="1"/>
            </p:cNvSpPr>
            <p:nvPr/>
          </p:nvSpPr>
          <p:spPr bwMode="auto">
            <a:xfrm>
              <a:off x="2482" y="1816"/>
              <a:ext cx="20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0</a:t>
              </a:r>
            </a:p>
          </p:txBody>
        </p:sp>
        <p:sp>
          <p:nvSpPr>
            <p:cNvPr id="43206" name="Text Box 113"/>
            <p:cNvSpPr txBox="1">
              <a:spLocks noChangeArrowheads="1"/>
            </p:cNvSpPr>
            <p:nvPr/>
          </p:nvSpPr>
          <p:spPr bwMode="auto">
            <a:xfrm>
              <a:off x="3991" y="1816"/>
              <a:ext cx="20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0</a:t>
              </a:r>
            </a:p>
          </p:txBody>
        </p:sp>
        <p:sp>
          <p:nvSpPr>
            <p:cNvPr id="43207" name="Text Box 114"/>
            <p:cNvSpPr txBox="1">
              <a:spLocks noChangeArrowheads="1"/>
            </p:cNvSpPr>
            <p:nvPr/>
          </p:nvSpPr>
          <p:spPr bwMode="auto">
            <a:xfrm>
              <a:off x="2879" y="1816"/>
              <a:ext cx="20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0</a:t>
              </a:r>
            </a:p>
          </p:txBody>
        </p:sp>
        <p:sp>
          <p:nvSpPr>
            <p:cNvPr id="43208" name="Text Box 115"/>
            <p:cNvSpPr txBox="1">
              <a:spLocks noChangeArrowheads="1"/>
            </p:cNvSpPr>
            <p:nvPr/>
          </p:nvSpPr>
          <p:spPr bwMode="auto">
            <a:xfrm>
              <a:off x="3239" y="1816"/>
              <a:ext cx="20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0</a:t>
              </a:r>
            </a:p>
          </p:txBody>
        </p:sp>
        <p:sp>
          <p:nvSpPr>
            <p:cNvPr id="43209" name="Text Box 116"/>
            <p:cNvSpPr txBox="1">
              <a:spLocks noChangeArrowheads="1"/>
            </p:cNvSpPr>
            <p:nvPr/>
          </p:nvSpPr>
          <p:spPr bwMode="auto">
            <a:xfrm>
              <a:off x="3604" y="1816"/>
              <a:ext cx="20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0</a:t>
              </a:r>
            </a:p>
          </p:txBody>
        </p:sp>
      </p:grpSp>
      <p:grpSp>
        <p:nvGrpSpPr>
          <p:cNvPr id="3" name="Group 117"/>
          <p:cNvGrpSpPr>
            <a:grpSpLocks/>
          </p:cNvGrpSpPr>
          <p:nvPr/>
        </p:nvGrpSpPr>
        <p:grpSpPr bwMode="auto">
          <a:xfrm>
            <a:off x="4348163" y="2925763"/>
            <a:ext cx="325437" cy="3524250"/>
            <a:chOff x="1756" y="1816"/>
            <a:chExt cx="205" cy="2220"/>
          </a:xfrm>
        </p:grpSpPr>
        <p:sp>
          <p:nvSpPr>
            <p:cNvPr id="43196" name="Text Box 118"/>
            <p:cNvSpPr txBox="1">
              <a:spLocks noChangeArrowheads="1"/>
            </p:cNvSpPr>
            <p:nvPr/>
          </p:nvSpPr>
          <p:spPr bwMode="auto">
            <a:xfrm>
              <a:off x="1757" y="1816"/>
              <a:ext cx="20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0</a:t>
              </a:r>
            </a:p>
          </p:txBody>
        </p:sp>
        <p:sp>
          <p:nvSpPr>
            <p:cNvPr id="43197" name="Text Box 119"/>
            <p:cNvSpPr txBox="1">
              <a:spLocks noChangeArrowheads="1"/>
            </p:cNvSpPr>
            <p:nvPr/>
          </p:nvSpPr>
          <p:spPr bwMode="auto">
            <a:xfrm>
              <a:off x="1756" y="3231"/>
              <a:ext cx="20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0</a:t>
              </a:r>
            </a:p>
          </p:txBody>
        </p:sp>
        <p:sp>
          <p:nvSpPr>
            <p:cNvPr id="43198" name="Text Box 120"/>
            <p:cNvSpPr txBox="1">
              <a:spLocks noChangeArrowheads="1"/>
            </p:cNvSpPr>
            <p:nvPr/>
          </p:nvSpPr>
          <p:spPr bwMode="auto">
            <a:xfrm>
              <a:off x="1757" y="2085"/>
              <a:ext cx="20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0</a:t>
              </a:r>
            </a:p>
          </p:txBody>
        </p:sp>
        <p:sp>
          <p:nvSpPr>
            <p:cNvPr id="43199" name="Text Box 121"/>
            <p:cNvSpPr txBox="1">
              <a:spLocks noChangeArrowheads="1"/>
            </p:cNvSpPr>
            <p:nvPr/>
          </p:nvSpPr>
          <p:spPr bwMode="auto">
            <a:xfrm>
              <a:off x="1756" y="2372"/>
              <a:ext cx="20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0</a:t>
              </a:r>
            </a:p>
          </p:txBody>
        </p:sp>
        <p:sp>
          <p:nvSpPr>
            <p:cNvPr id="43200" name="Text Box 122"/>
            <p:cNvSpPr txBox="1">
              <a:spLocks noChangeArrowheads="1"/>
            </p:cNvSpPr>
            <p:nvPr/>
          </p:nvSpPr>
          <p:spPr bwMode="auto">
            <a:xfrm>
              <a:off x="1756" y="2658"/>
              <a:ext cx="20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0</a:t>
              </a:r>
            </a:p>
          </p:txBody>
        </p:sp>
        <p:sp>
          <p:nvSpPr>
            <p:cNvPr id="43201" name="Text Box 123"/>
            <p:cNvSpPr txBox="1">
              <a:spLocks noChangeArrowheads="1"/>
            </p:cNvSpPr>
            <p:nvPr/>
          </p:nvSpPr>
          <p:spPr bwMode="auto">
            <a:xfrm>
              <a:off x="1756" y="2945"/>
              <a:ext cx="20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0</a:t>
              </a:r>
            </a:p>
          </p:txBody>
        </p:sp>
        <p:sp>
          <p:nvSpPr>
            <p:cNvPr id="43202" name="Text Box 124"/>
            <p:cNvSpPr txBox="1">
              <a:spLocks noChangeArrowheads="1"/>
            </p:cNvSpPr>
            <p:nvPr/>
          </p:nvSpPr>
          <p:spPr bwMode="auto">
            <a:xfrm>
              <a:off x="1756" y="3518"/>
              <a:ext cx="20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0</a:t>
              </a:r>
            </a:p>
          </p:txBody>
        </p:sp>
        <p:sp>
          <p:nvSpPr>
            <p:cNvPr id="43203" name="Text Box 125"/>
            <p:cNvSpPr txBox="1">
              <a:spLocks noChangeArrowheads="1"/>
            </p:cNvSpPr>
            <p:nvPr/>
          </p:nvSpPr>
          <p:spPr bwMode="auto">
            <a:xfrm>
              <a:off x="1756" y="3805"/>
              <a:ext cx="20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0</a:t>
              </a:r>
            </a:p>
          </p:txBody>
        </p:sp>
      </p:grpSp>
      <p:sp>
        <p:nvSpPr>
          <p:cNvPr id="599166" name="Text Box 126"/>
          <p:cNvSpPr txBox="1">
            <a:spLocks noChangeArrowheads="1"/>
          </p:cNvSpPr>
          <p:nvPr/>
        </p:nvSpPr>
        <p:spPr bwMode="auto">
          <a:xfrm>
            <a:off x="4948238" y="3314700"/>
            <a:ext cx="323850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70000"/>
              </a:lnSpc>
            </a:pPr>
            <a:r>
              <a:rPr lang="en-US" sz="1600" dirty="0">
                <a:latin typeface="Comic Sans MS" pitchFamily="-106" charset="0"/>
                <a:sym typeface="Symbol" pitchFamily="-106" charset="2"/>
              </a:rPr>
              <a:t>↑</a:t>
            </a:r>
          </a:p>
          <a:p>
            <a:pPr>
              <a:lnSpc>
                <a:spcPct val="70000"/>
              </a:lnSpc>
            </a:pPr>
            <a:r>
              <a:rPr lang="en-US" sz="1600" dirty="0">
                <a:latin typeface="Comic Sans MS" pitchFamily="-106" charset="0"/>
              </a:rPr>
              <a:t>0</a:t>
            </a:r>
          </a:p>
        </p:txBody>
      </p:sp>
      <p:sp>
        <p:nvSpPr>
          <p:cNvPr id="599167" name="Text Box 127"/>
          <p:cNvSpPr txBox="1">
            <a:spLocks noChangeArrowheads="1"/>
          </p:cNvSpPr>
          <p:nvPr/>
        </p:nvSpPr>
        <p:spPr bwMode="auto">
          <a:xfrm>
            <a:off x="5494338" y="3314700"/>
            <a:ext cx="323850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70000"/>
              </a:lnSpc>
            </a:pPr>
            <a:r>
              <a:rPr lang="en-US" sz="1600" dirty="0">
                <a:latin typeface="Comic Sans MS" pitchFamily="-106" charset="0"/>
                <a:sym typeface="Symbol" pitchFamily="-106" charset="2"/>
              </a:rPr>
              <a:t>↑</a:t>
            </a:r>
          </a:p>
          <a:p>
            <a:pPr>
              <a:lnSpc>
                <a:spcPct val="70000"/>
              </a:lnSpc>
            </a:pPr>
            <a:r>
              <a:rPr lang="en-US" sz="1600" dirty="0">
                <a:latin typeface="Comic Sans MS" pitchFamily="-106" charset="0"/>
              </a:rPr>
              <a:t>0</a:t>
            </a:r>
          </a:p>
        </p:txBody>
      </p:sp>
      <p:sp>
        <p:nvSpPr>
          <p:cNvPr id="599168" name="Text Box 128"/>
          <p:cNvSpPr txBox="1">
            <a:spLocks noChangeArrowheads="1"/>
          </p:cNvSpPr>
          <p:nvPr/>
        </p:nvSpPr>
        <p:spPr bwMode="auto">
          <a:xfrm>
            <a:off x="6126163" y="3314700"/>
            <a:ext cx="323850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70000"/>
              </a:lnSpc>
            </a:pPr>
            <a:r>
              <a:rPr lang="en-US" sz="1600" dirty="0">
                <a:latin typeface="Comic Sans MS" pitchFamily="-106" charset="0"/>
                <a:sym typeface="Symbol" pitchFamily="-106" charset="2"/>
              </a:rPr>
              <a:t>↑</a:t>
            </a:r>
          </a:p>
          <a:p>
            <a:pPr>
              <a:lnSpc>
                <a:spcPct val="70000"/>
              </a:lnSpc>
            </a:pPr>
            <a:r>
              <a:rPr lang="en-US" sz="1600" dirty="0">
                <a:latin typeface="Comic Sans MS" pitchFamily="-106" charset="0"/>
              </a:rPr>
              <a:t>0</a:t>
            </a:r>
          </a:p>
        </p:txBody>
      </p:sp>
      <p:grpSp>
        <p:nvGrpSpPr>
          <p:cNvPr id="4" name="Group 129"/>
          <p:cNvGrpSpPr>
            <a:grpSpLocks/>
          </p:cNvGrpSpPr>
          <p:nvPr/>
        </p:nvGrpSpPr>
        <p:grpSpPr bwMode="auto">
          <a:xfrm>
            <a:off x="6692900" y="3313113"/>
            <a:ext cx="352425" cy="436562"/>
            <a:chOff x="3233" y="2100"/>
            <a:chExt cx="222" cy="275"/>
          </a:xfrm>
        </p:grpSpPr>
        <p:sp>
          <p:nvSpPr>
            <p:cNvPr id="43194" name="Text Box 130"/>
            <p:cNvSpPr txBox="1">
              <a:spLocks noChangeArrowheads="1"/>
            </p:cNvSpPr>
            <p:nvPr/>
          </p:nvSpPr>
          <p:spPr bwMode="auto">
            <a:xfrm>
              <a:off x="3251" y="2101"/>
              <a:ext cx="204" cy="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600">
                  <a:latin typeface="Comic Sans MS" pitchFamily="-106" charset="0"/>
                  <a:sym typeface="Symbol" pitchFamily="-106" charset="2"/>
                </a:rPr>
                <a:t> </a:t>
              </a:r>
            </a:p>
            <a:p>
              <a:pPr>
                <a:lnSpc>
                  <a:spcPct val="70000"/>
                </a:lnSpc>
              </a:pPr>
              <a:r>
                <a:rPr lang="en-US" sz="1600">
                  <a:latin typeface="Comic Sans MS" pitchFamily="-106" charset="0"/>
                </a:rPr>
                <a:t>1</a:t>
              </a:r>
            </a:p>
          </p:txBody>
        </p:sp>
        <p:sp>
          <p:nvSpPr>
            <p:cNvPr id="43195" name="Line 131"/>
            <p:cNvSpPr>
              <a:spLocks noChangeShapeType="1"/>
            </p:cNvSpPr>
            <p:nvPr/>
          </p:nvSpPr>
          <p:spPr bwMode="auto">
            <a:xfrm flipH="1" flipV="1">
              <a:off x="3233" y="2100"/>
              <a:ext cx="99" cy="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99172" name="Text Box 132"/>
          <p:cNvSpPr txBox="1">
            <a:spLocks noChangeArrowheads="1"/>
          </p:cNvSpPr>
          <p:nvPr/>
        </p:nvSpPr>
        <p:spPr bwMode="auto">
          <a:xfrm>
            <a:off x="7135813" y="3471863"/>
            <a:ext cx="60960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70000"/>
              </a:lnSpc>
            </a:pPr>
            <a:r>
              <a:rPr lang="en-US" sz="1600" dirty="0">
                <a:latin typeface="Comic Sans MS" pitchFamily="-106" charset="0"/>
                <a:sym typeface="Symbol" pitchFamily="-106" charset="2"/>
              </a:rPr>
              <a:t>←</a:t>
            </a:r>
            <a:r>
              <a:rPr lang="en-US" sz="1600" dirty="0">
                <a:latin typeface="Comic Sans MS" pitchFamily="-106" charset="0"/>
              </a:rPr>
              <a:t>1</a:t>
            </a:r>
          </a:p>
        </p:txBody>
      </p:sp>
      <p:grpSp>
        <p:nvGrpSpPr>
          <p:cNvPr id="5" name="Group 133"/>
          <p:cNvGrpSpPr>
            <a:grpSpLocks/>
          </p:cNvGrpSpPr>
          <p:nvPr/>
        </p:nvGrpSpPr>
        <p:grpSpPr bwMode="auto">
          <a:xfrm>
            <a:off x="7816850" y="3314700"/>
            <a:ext cx="423863" cy="434975"/>
            <a:chOff x="3941" y="2101"/>
            <a:chExt cx="267" cy="274"/>
          </a:xfrm>
        </p:grpSpPr>
        <p:sp>
          <p:nvSpPr>
            <p:cNvPr id="43192" name="Text Box 134"/>
            <p:cNvSpPr txBox="1">
              <a:spLocks noChangeArrowheads="1"/>
            </p:cNvSpPr>
            <p:nvPr/>
          </p:nvSpPr>
          <p:spPr bwMode="auto">
            <a:xfrm>
              <a:off x="4004" y="2101"/>
              <a:ext cx="204" cy="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600">
                  <a:latin typeface="Comic Sans MS" pitchFamily="-106" charset="0"/>
                  <a:sym typeface="Symbol" pitchFamily="-106" charset="2"/>
                </a:rPr>
                <a:t> </a:t>
              </a:r>
            </a:p>
            <a:p>
              <a:pPr>
                <a:lnSpc>
                  <a:spcPct val="70000"/>
                </a:lnSpc>
              </a:pPr>
              <a:r>
                <a:rPr lang="en-US" sz="1600">
                  <a:latin typeface="Comic Sans MS" pitchFamily="-106" charset="0"/>
                </a:rPr>
                <a:t>1</a:t>
              </a:r>
            </a:p>
          </p:txBody>
        </p:sp>
        <p:sp>
          <p:nvSpPr>
            <p:cNvPr id="43193" name="Line 135"/>
            <p:cNvSpPr>
              <a:spLocks noChangeShapeType="1"/>
            </p:cNvSpPr>
            <p:nvPr/>
          </p:nvSpPr>
          <p:spPr bwMode="auto">
            <a:xfrm flipH="1" flipV="1">
              <a:off x="3941" y="2102"/>
              <a:ext cx="99" cy="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" name="Group 136"/>
          <p:cNvGrpSpPr>
            <a:grpSpLocks/>
          </p:cNvGrpSpPr>
          <p:nvPr/>
        </p:nvGrpSpPr>
        <p:grpSpPr bwMode="auto">
          <a:xfrm>
            <a:off x="4876800" y="3744913"/>
            <a:ext cx="423863" cy="434975"/>
            <a:chOff x="3941" y="2101"/>
            <a:chExt cx="267" cy="274"/>
          </a:xfrm>
        </p:grpSpPr>
        <p:sp>
          <p:nvSpPr>
            <p:cNvPr id="43190" name="Text Box 137"/>
            <p:cNvSpPr txBox="1">
              <a:spLocks noChangeArrowheads="1"/>
            </p:cNvSpPr>
            <p:nvPr/>
          </p:nvSpPr>
          <p:spPr bwMode="auto">
            <a:xfrm>
              <a:off x="4004" y="2101"/>
              <a:ext cx="204" cy="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600">
                  <a:latin typeface="Comic Sans MS" pitchFamily="-106" charset="0"/>
                  <a:sym typeface="Symbol" pitchFamily="-106" charset="2"/>
                </a:rPr>
                <a:t> </a:t>
              </a:r>
            </a:p>
            <a:p>
              <a:pPr>
                <a:lnSpc>
                  <a:spcPct val="70000"/>
                </a:lnSpc>
              </a:pPr>
              <a:r>
                <a:rPr lang="en-US" sz="1600">
                  <a:latin typeface="Comic Sans MS" pitchFamily="-106" charset="0"/>
                </a:rPr>
                <a:t>1</a:t>
              </a:r>
            </a:p>
          </p:txBody>
        </p:sp>
        <p:sp>
          <p:nvSpPr>
            <p:cNvPr id="43191" name="Line 138"/>
            <p:cNvSpPr>
              <a:spLocks noChangeShapeType="1"/>
            </p:cNvSpPr>
            <p:nvPr/>
          </p:nvSpPr>
          <p:spPr bwMode="auto">
            <a:xfrm flipH="1" flipV="1">
              <a:off x="3941" y="2102"/>
              <a:ext cx="99" cy="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99179" name="Text Box 139"/>
          <p:cNvSpPr txBox="1">
            <a:spLocks noChangeArrowheads="1"/>
          </p:cNvSpPr>
          <p:nvPr/>
        </p:nvSpPr>
        <p:spPr bwMode="auto">
          <a:xfrm>
            <a:off x="5387975" y="3916363"/>
            <a:ext cx="60960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70000"/>
              </a:lnSpc>
            </a:pPr>
            <a:r>
              <a:rPr lang="en-US" sz="1600" dirty="0">
                <a:latin typeface="Comic Sans MS" pitchFamily="-106" charset="0"/>
                <a:sym typeface="Symbol" pitchFamily="-106" charset="2"/>
              </a:rPr>
              <a:t>←</a:t>
            </a:r>
            <a:r>
              <a:rPr lang="en-US" sz="1600" dirty="0">
                <a:latin typeface="Comic Sans MS" pitchFamily="-106" charset="0"/>
              </a:rPr>
              <a:t>1</a:t>
            </a:r>
          </a:p>
        </p:txBody>
      </p:sp>
      <p:sp>
        <p:nvSpPr>
          <p:cNvPr id="599180" name="Text Box 140"/>
          <p:cNvSpPr txBox="1">
            <a:spLocks noChangeArrowheads="1"/>
          </p:cNvSpPr>
          <p:nvPr/>
        </p:nvSpPr>
        <p:spPr bwMode="auto">
          <a:xfrm>
            <a:off x="5975350" y="3916363"/>
            <a:ext cx="60960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70000"/>
              </a:lnSpc>
            </a:pPr>
            <a:r>
              <a:rPr lang="en-US" sz="1600" dirty="0">
                <a:latin typeface="Comic Sans MS" pitchFamily="-106" charset="0"/>
                <a:sym typeface="Symbol" pitchFamily="-106" charset="2"/>
              </a:rPr>
              <a:t>←</a:t>
            </a:r>
            <a:r>
              <a:rPr lang="en-US" sz="1600" dirty="0">
                <a:latin typeface="Comic Sans MS" pitchFamily="-106" charset="0"/>
              </a:rPr>
              <a:t>1</a:t>
            </a:r>
          </a:p>
        </p:txBody>
      </p:sp>
      <p:sp>
        <p:nvSpPr>
          <p:cNvPr id="599181" name="Text Box 141"/>
          <p:cNvSpPr txBox="1">
            <a:spLocks noChangeArrowheads="1"/>
          </p:cNvSpPr>
          <p:nvPr/>
        </p:nvSpPr>
        <p:spPr bwMode="auto">
          <a:xfrm>
            <a:off x="6711950" y="3744913"/>
            <a:ext cx="323850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70000"/>
              </a:lnSpc>
            </a:pPr>
            <a:r>
              <a:rPr lang="en-US" sz="1600" dirty="0">
                <a:latin typeface="Comic Sans MS" pitchFamily="-106" charset="0"/>
                <a:sym typeface="Symbol" pitchFamily="-106" charset="2"/>
              </a:rPr>
              <a:t>↑</a:t>
            </a:r>
          </a:p>
          <a:p>
            <a:pPr>
              <a:lnSpc>
                <a:spcPct val="70000"/>
              </a:lnSpc>
            </a:pPr>
            <a:r>
              <a:rPr lang="en-US" sz="1600" dirty="0">
                <a:latin typeface="Comic Sans MS" pitchFamily="-106" charset="0"/>
              </a:rPr>
              <a:t>1</a:t>
            </a:r>
          </a:p>
        </p:txBody>
      </p:sp>
      <p:grpSp>
        <p:nvGrpSpPr>
          <p:cNvPr id="7" name="Group 142"/>
          <p:cNvGrpSpPr>
            <a:grpSpLocks/>
          </p:cNvGrpSpPr>
          <p:nvPr/>
        </p:nvGrpSpPr>
        <p:grpSpPr bwMode="auto">
          <a:xfrm>
            <a:off x="7278688" y="3744913"/>
            <a:ext cx="423862" cy="434975"/>
            <a:chOff x="3941" y="2101"/>
            <a:chExt cx="267" cy="274"/>
          </a:xfrm>
        </p:grpSpPr>
        <p:sp>
          <p:nvSpPr>
            <p:cNvPr id="43188" name="Text Box 143"/>
            <p:cNvSpPr txBox="1">
              <a:spLocks noChangeArrowheads="1"/>
            </p:cNvSpPr>
            <p:nvPr/>
          </p:nvSpPr>
          <p:spPr bwMode="auto">
            <a:xfrm>
              <a:off x="4004" y="2101"/>
              <a:ext cx="204" cy="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600">
                  <a:latin typeface="Comic Sans MS" pitchFamily="-106" charset="0"/>
                  <a:sym typeface="Symbol" pitchFamily="-106" charset="2"/>
                </a:rPr>
                <a:t> </a:t>
              </a:r>
            </a:p>
            <a:p>
              <a:pPr>
                <a:lnSpc>
                  <a:spcPct val="70000"/>
                </a:lnSpc>
              </a:pPr>
              <a:r>
                <a:rPr lang="en-US" sz="1600">
                  <a:latin typeface="Comic Sans MS" pitchFamily="-106" charset="0"/>
                </a:rPr>
                <a:t>2</a:t>
              </a:r>
            </a:p>
          </p:txBody>
        </p:sp>
        <p:sp>
          <p:nvSpPr>
            <p:cNvPr id="43189" name="Line 144"/>
            <p:cNvSpPr>
              <a:spLocks noChangeShapeType="1"/>
            </p:cNvSpPr>
            <p:nvPr/>
          </p:nvSpPr>
          <p:spPr bwMode="auto">
            <a:xfrm flipH="1" flipV="1">
              <a:off x="3941" y="2102"/>
              <a:ext cx="99" cy="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99185" name="Text Box 145"/>
          <p:cNvSpPr txBox="1">
            <a:spLocks noChangeArrowheads="1"/>
          </p:cNvSpPr>
          <p:nvPr/>
        </p:nvSpPr>
        <p:spPr bwMode="auto">
          <a:xfrm>
            <a:off x="7712075" y="3916363"/>
            <a:ext cx="60960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70000"/>
              </a:lnSpc>
            </a:pPr>
            <a:r>
              <a:rPr lang="en-US" sz="1600" dirty="0">
                <a:latin typeface="Comic Sans MS" pitchFamily="-106" charset="0"/>
                <a:sym typeface="Symbol" pitchFamily="-106" charset="2"/>
              </a:rPr>
              <a:t>←</a:t>
            </a:r>
            <a:r>
              <a:rPr lang="en-US" sz="1600" dirty="0">
                <a:latin typeface="Comic Sans MS" pitchFamily="-106" charset="0"/>
              </a:rPr>
              <a:t>2</a:t>
            </a:r>
          </a:p>
        </p:txBody>
      </p:sp>
      <p:grpSp>
        <p:nvGrpSpPr>
          <p:cNvPr id="8" name="Group 146"/>
          <p:cNvGrpSpPr>
            <a:grpSpLocks/>
          </p:cNvGrpSpPr>
          <p:nvPr/>
        </p:nvGrpSpPr>
        <p:grpSpPr bwMode="auto">
          <a:xfrm>
            <a:off x="4964113" y="4208463"/>
            <a:ext cx="3209925" cy="434975"/>
            <a:chOff x="2144" y="2664"/>
            <a:chExt cx="2022" cy="274"/>
          </a:xfrm>
        </p:grpSpPr>
        <p:sp>
          <p:nvSpPr>
            <p:cNvPr id="43180" name="Text Box 147"/>
            <p:cNvSpPr txBox="1">
              <a:spLocks noChangeArrowheads="1"/>
            </p:cNvSpPr>
            <p:nvPr/>
          </p:nvSpPr>
          <p:spPr bwMode="auto">
            <a:xfrm>
              <a:off x="2144" y="2664"/>
              <a:ext cx="204" cy="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  <a:sym typeface="Symbol" pitchFamily="-106" charset="2"/>
                </a:rPr>
                <a:t>↑</a:t>
              </a:r>
            </a:p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</a:rPr>
                <a:t>1</a:t>
              </a:r>
            </a:p>
          </p:txBody>
        </p:sp>
        <p:sp>
          <p:nvSpPr>
            <p:cNvPr id="43181" name="Text Box 148"/>
            <p:cNvSpPr txBox="1">
              <a:spLocks noChangeArrowheads="1"/>
            </p:cNvSpPr>
            <p:nvPr/>
          </p:nvSpPr>
          <p:spPr bwMode="auto">
            <a:xfrm>
              <a:off x="2495" y="2664"/>
              <a:ext cx="204" cy="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  <a:sym typeface="Symbol" pitchFamily="-106" charset="2"/>
                </a:rPr>
                <a:t>↑</a:t>
              </a:r>
            </a:p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</a:rPr>
                <a:t>1</a:t>
              </a:r>
            </a:p>
          </p:txBody>
        </p:sp>
        <p:grpSp>
          <p:nvGrpSpPr>
            <p:cNvPr id="9" name="Group 149"/>
            <p:cNvGrpSpPr>
              <a:grpSpLocks/>
            </p:cNvGrpSpPr>
            <p:nvPr/>
          </p:nvGrpSpPr>
          <p:grpSpPr bwMode="auto">
            <a:xfrm>
              <a:off x="2843" y="2664"/>
              <a:ext cx="267" cy="274"/>
              <a:chOff x="3941" y="2101"/>
              <a:chExt cx="267" cy="274"/>
            </a:xfrm>
          </p:grpSpPr>
          <p:sp>
            <p:nvSpPr>
              <p:cNvPr id="43186" name="Text Box 150"/>
              <p:cNvSpPr txBox="1">
                <a:spLocks noChangeArrowheads="1"/>
              </p:cNvSpPr>
              <p:nvPr/>
            </p:nvSpPr>
            <p:spPr bwMode="auto">
              <a:xfrm>
                <a:off x="4004" y="2101"/>
                <a:ext cx="204" cy="2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>
                  <a:lnSpc>
                    <a:spcPct val="70000"/>
                  </a:lnSpc>
                </a:pPr>
                <a:r>
                  <a:rPr lang="en-US" sz="1600">
                    <a:latin typeface="Comic Sans MS" pitchFamily="-106" charset="0"/>
                    <a:sym typeface="Symbol" pitchFamily="-106" charset="2"/>
                  </a:rPr>
                  <a:t> </a:t>
                </a:r>
              </a:p>
              <a:p>
                <a:pPr>
                  <a:lnSpc>
                    <a:spcPct val="70000"/>
                  </a:lnSpc>
                </a:pPr>
                <a:r>
                  <a:rPr lang="en-US" sz="1600">
                    <a:latin typeface="Comic Sans MS" pitchFamily="-106" charset="0"/>
                  </a:rPr>
                  <a:t>2</a:t>
                </a:r>
              </a:p>
            </p:txBody>
          </p:sp>
          <p:sp>
            <p:nvSpPr>
              <p:cNvPr id="43187" name="Line 151"/>
              <p:cNvSpPr>
                <a:spLocks noChangeShapeType="1"/>
              </p:cNvSpPr>
              <p:nvPr/>
            </p:nvSpPr>
            <p:spPr bwMode="auto">
              <a:xfrm flipH="1" flipV="1">
                <a:off x="3941" y="2102"/>
                <a:ext cx="99" cy="9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3183" name="Text Box 152"/>
            <p:cNvSpPr txBox="1">
              <a:spLocks noChangeArrowheads="1"/>
            </p:cNvSpPr>
            <p:nvPr/>
          </p:nvSpPr>
          <p:spPr bwMode="auto">
            <a:xfrm>
              <a:off x="3170" y="2772"/>
              <a:ext cx="384" cy="1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  <a:sym typeface="Symbol" pitchFamily="-106" charset="2"/>
                </a:rPr>
                <a:t>←</a:t>
              </a:r>
              <a:r>
                <a:rPr lang="en-US" sz="1600" dirty="0">
                  <a:latin typeface="Comic Sans MS" pitchFamily="-106" charset="0"/>
                </a:rPr>
                <a:t>2</a:t>
              </a:r>
            </a:p>
          </p:txBody>
        </p:sp>
        <p:sp>
          <p:nvSpPr>
            <p:cNvPr id="43184" name="Text Box 153"/>
            <p:cNvSpPr txBox="1">
              <a:spLocks noChangeArrowheads="1"/>
            </p:cNvSpPr>
            <p:nvPr/>
          </p:nvSpPr>
          <p:spPr bwMode="auto">
            <a:xfrm>
              <a:off x="3638" y="2664"/>
              <a:ext cx="204" cy="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  <a:sym typeface="Symbol" pitchFamily="-106" charset="2"/>
                </a:rPr>
                <a:t>↑</a:t>
              </a:r>
            </a:p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</a:rPr>
                <a:t>2</a:t>
              </a:r>
            </a:p>
          </p:txBody>
        </p:sp>
        <p:sp>
          <p:nvSpPr>
            <p:cNvPr id="43185" name="Text Box 154"/>
            <p:cNvSpPr txBox="1">
              <a:spLocks noChangeArrowheads="1"/>
            </p:cNvSpPr>
            <p:nvPr/>
          </p:nvSpPr>
          <p:spPr bwMode="auto">
            <a:xfrm>
              <a:off x="3962" y="2664"/>
              <a:ext cx="204" cy="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  <a:sym typeface="Symbol" pitchFamily="-106" charset="2"/>
                </a:rPr>
                <a:t>↑</a:t>
              </a:r>
            </a:p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</a:rPr>
                <a:t>2</a:t>
              </a:r>
            </a:p>
          </p:txBody>
        </p:sp>
      </p:grpSp>
      <p:grpSp>
        <p:nvGrpSpPr>
          <p:cNvPr id="10" name="Group 155"/>
          <p:cNvGrpSpPr>
            <a:grpSpLocks/>
          </p:cNvGrpSpPr>
          <p:nvPr/>
        </p:nvGrpSpPr>
        <p:grpSpPr bwMode="auto">
          <a:xfrm>
            <a:off x="4957763" y="4643438"/>
            <a:ext cx="3381375" cy="434975"/>
            <a:chOff x="2140" y="2938"/>
            <a:chExt cx="2130" cy="274"/>
          </a:xfrm>
        </p:grpSpPr>
        <p:grpSp>
          <p:nvGrpSpPr>
            <p:cNvPr id="11" name="Group 156"/>
            <p:cNvGrpSpPr>
              <a:grpSpLocks/>
            </p:cNvGrpSpPr>
            <p:nvPr/>
          </p:nvGrpSpPr>
          <p:grpSpPr bwMode="auto">
            <a:xfrm>
              <a:off x="2140" y="2938"/>
              <a:ext cx="267" cy="274"/>
              <a:chOff x="3941" y="2101"/>
              <a:chExt cx="267" cy="274"/>
            </a:xfrm>
          </p:grpSpPr>
          <p:sp>
            <p:nvSpPr>
              <p:cNvPr id="43178" name="Text Box 157"/>
              <p:cNvSpPr txBox="1">
                <a:spLocks noChangeArrowheads="1"/>
              </p:cNvSpPr>
              <p:nvPr/>
            </p:nvSpPr>
            <p:spPr bwMode="auto">
              <a:xfrm>
                <a:off x="4004" y="2101"/>
                <a:ext cx="204" cy="2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>
                  <a:lnSpc>
                    <a:spcPct val="70000"/>
                  </a:lnSpc>
                </a:pPr>
                <a:r>
                  <a:rPr lang="en-US" sz="1600">
                    <a:latin typeface="Comic Sans MS" pitchFamily="-106" charset="0"/>
                    <a:sym typeface="Symbol" pitchFamily="-106" charset="2"/>
                  </a:rPr>
                  <a:t> </a:t>
                </a:r>
              </a:p>
              <a:p>
                <a:pPr>
                  <a:lnSpc>
                    <a:spcPct val="70000"/>
                  </a:lnSpc>
                </a:pPr>
                <a:r>
                  <a:rPr lang="en-US" sz="1600">
                    <a:latin typeface="Comic Sans MS" pitchFamily="-106" charset="0"/>
                  </a:rPr>
                  <a:t>1</a:t>
                </a:r>
              </a:p>
            </p:txBody>
          </p:sp>
          <p:sp>
            <p:nvSpPr>
              <p:cNvPr id="43179" name="Line 158"/>
              <p:cNvSpPr>
                <a:spLocks noChangeShapeType="1"/>
              </p:cNvSpPr>
              <p:nvPr/>
            </p:nvSpPr>
            <p:spPr bwMode="auto">
              <a:xfrm flipH="1" flipV="1">
                <a:off x="3941" y="2102"/>
                <a:ext cx="99" cy="9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3171" name="Text Box 159"/>
            <p:cNvSpPr txBox="1">
              <a:spLocks noChangeArrowheads="1"/>
            </p:cNvSpPr>
            <p:nvPr/>
          </p:nvSpPr>
          <p:spPr bwMode="auto">
            <a:xfrm>
              <a:off x="2510" y="2938"/>
              <a:ext cx="204" cy="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  <a:sym typeface="Symbol" pitchFamily="-106" charset="2"/>
                </a:rPr>
                <a:t>↑</a:t>
              </a:r>
            </a:p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</a:rPr>
                <a:t>1</a:t>
              </a:r>
            </a:p>
          </p:txBody>
        </p:sp>
        <p:sp>
          <p:nvSpPr>
            <p:cNvPr id="43172" name="Text Box 160"/>
            <p:cNvSpPr txBox="1">
              <a:spLocks noChangeArrowheads="1"/>
            </p:cNvSpPr>
            <p:nvPr/>
          </p:nvSpPr>
          <p:spPr bwMode="auto">
            <a:xfrm>
              <a:off x="2888" y="2938"/>
              <a:ext cx="204" cy="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  <a:sym typeface="Symbol" pitchFamily="-106" charset="2"/>
                </a:rPr>
                <a:t>↑</a:t>
              </a:r>
            </a:p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</a:rPr>
                <a:t>2</a:t>
              </a:r>
            </a:p>
          </p:txBody>
        </p:sp>
        <p:sp>
          <p:nvSpPr>
            <p:cNvPr id="43173" name="Text Box 161"/>
            <p:cNvSpPr txBox="1">
              <a:spLocks noChangeArrowheads="1"/>
            </p:cNvSpPr>
            <p:nvPr/>
          </p:nvSpPr>
          <p:spPr bwMode="auto">
            <a:xfrm>
              <a:off x="3212" y="2938"/>
              <a:ext cx="204" cy="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  <a:sym typeface="Symbol" pitchFamily="-106" charset="2"/>
                </a:rPr>
                <a:t>↑</a:t>
              </a:r>
            </a:p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</a:rPr>
                <a:t>2</a:t>
              </a:r>
            </a:p>
          </p:txBody>
        </p:sp>
        <p:grpSp>
          <p:nvGrpSpPr>
            <p:cNvPr id="12" name="Group 162"/>
            <p:cNvGrpSpPr>
              <a:grpSpLocks/>
            </p:cNvGrpSpPr>
            <p:nvPr/>
          </p:nvGrpSpPr>
          <p:grpSpPr bwMode="auto">
            <a:xfrm>
              <a:off x="3580" y="2938"/>
              <a:ext cx="267" cy="274"/>
              <a:chOff x="3941" y="2101"/>
              <a:chExt cx="267" cy="274"/>
            </a:xfrm>
          </p:grpSpPr>
          <p:sp>
            <p:nvSpPr>
              <p:cNvPr id="43176" name="Text Box 163"/>
              <p:cNvSpPr txBox="1">
                <a:spLocks noChangeArrowheads="1"/>
              </p:cNvSpPr>
              <p:nvPr/>
            </p:nvSpPr>
            <p:spPr bwMode="auto">
              <a:xfrm>
                <a:off x="4004" y="2101"/>
                <a:ext cx="204" cy="2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>
                  <a:lnSpc>
                    <a:spcPct val="70000"/>
                  </a:lnSpc>
                </a:pPr>
                <a:r>
                  <a:rPr lang="en-US" sz="1600">
                    <a:latin typeface="Comic Sans MS" pitchFamily="-106" charset="0"/>
                    <a:sym typeface="Symbol" pitchFamily="-106" charset="2"/>
                  </a:rPr>
                  <a:t> </a:t>
                </a:r>
              </a:p>
              <a:p>
                <a:pPr>
                  <a:lnSpc>
                    <a:spcPct val="70000"/>
                  </a:lnSpc>
                </a:pPr>
                <a:r>
                  <a:rPr lang="en-US" sz="1600">
                    <a:latin typeface="Comic Sans MS" pitchFamily="-106" charset="0"/>
                  </a:rPr>
                  <a:t>3</a:t>
                </a:r>
              </a:p>
            </p:txBody>
          </p:sp>
          <p:sp>
            <p:nvSpPr>
              <p:cNvPr id="43177" name="Line 164"/>
              <p:cNvSpPr>
                <a:spLocks noChangeShapeType="1"/>
              </p:cNvSpPr>
              <p:nvPr/>
            </p:nvSpPr>
            <p:spPr bwMode="auto">
              <a:xfrm flipH="1" flipV="1">
                <a:off x="3941" y="2102"/>
                <a:ext cx="99" cy="9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3175" name="Text Box 165"/>
            <p:cNvSpPr txBox="1">
              <a:spLocks noChangeArrowheads="1"/>
            </p:cNvSpPr>
            <p:nvPr/>
          </p:nvSpPr>
          <p:spPr bwMode="auto">
            <a:xfrm>
              <a:off x="3886" y="3046"/>
              <a:ext cx="384" cy="1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  <a:sym typeface="Symbol" pitchFamily="-106" charset="2"/>
                </a:rPr>
                <a:t>←</a:t>
              </a:r>
              <a:r>
                <a:rPr lang="en-US" sz="1600" dirty="0">
                  <a:latin typeface="Comic Sans MS" pitchFamily="-106" charset="0"/>
                </a:rPr>
                <a:t>3</a:t>
              </a:r>
            </a:p>
          </p:txBody>
        </p:sp>
      </p:grpSp>
      <p:grpSp>
        <p:nvGrpSpPr>
          <p:cNvPr id="13" name="Group 166"/>
          <p:cNvGrpSpPr>
            <a:grpSpLocks/>
          </p:cNvGrpSpPr>
          <p:nvPr/>
        </p:nvGrpSpPr>
        <p:grpSpPr bwMode="auto">
          <a:xfrm>
            <a:off x="4976813" y="5102225"/>
            <a:ext cx="3217862" cy="434975"/>
            <a:chOff x="2152" y="3227"/>
            <a:chExt cx="2027" cy="274"/>
          </a:xfrm>
        </p:grpSpPr>
        <p:sp>
          <p:nvSpPr>
            <p:cNvPr id="43162" name="Text Box 167"/>
            <p:cNvSpPr txBox="1">
              <a:spLocks noChangeArrowheads="1"/>
            </p:cNvSpPr>
            <p:nvPr/>
          </p:nvSpPr>
          <p:spPr bwMode="auto">
            <a:xfrm>
              <a:off x="2152" y="3227"/>
              <a:ext cx="204" cy="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  <a:sym typeface="Symbol" pitchFamily="-106" charset="2"/>
                </a:rPr>
                <a:t>↑</a:t>
              </a:r>
            </a:p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</a:rPr>
                <a:t>1</a:t>
              </a:r>
            </a:p>
          </p:txBody>
        </p:sp>
        <p:grpSp>
          <p:nvGrpSpPr>
            <p:cNvPr id="14" name="Group 168"/>
            <p:cNvGrpSpPr>
              <a:grpSpLocks/>
            </p:cNvGrpSpPr>
            <p:nvPr/>
          </p:nvGrpSpPr>
          <p:grpSpPr bwMode="auto">
            <a:xfrm>
              <a:off x="2484" y="3227"/>
              <a:ext cx="267" cy="274"/>
              <a:chOff x="3941" y="2101"/>
              <a:chExt cx="267" cy="274"/>
            </a:xfrm>
          </p:grpSpPr>
          <p:sp>
            <p:nvSpPr>
              <p:cNvPr id="43168" name="Text Box 169"/>
              <p:cNvSpPr txBox="1">
                <a:spLocks noChangeArrowheads="1"/>
              </p:cNvSpPr>
              <p:nvPr/>
            </p:nvSpPr>
            <p:spPr bwMode="auto">
              <a:xfrm>
                <a:off x="4004" y="2101"/>
                <a:ext cx="204" cy="2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>
                  <a:lnSpc>
                    <a:spcPct val="70000"/>
                  </a:lnSpc>
                </a:pPr>
                <a:r>
                  <a:rPr lang="en-US" sz="1600">
                    <a:latin typeface="Comic Sans MS" pitchFamily="-106" charset="0"/>
                    <a:sym typeface="Symbol" pitchFamily="-106" charset="2"/>
                  </a:rPr>
                  <a:t> </a:t>
                </a:r>
              </a:p>
              <a:p>
                <a:pPr>
                  <a:lnSpc>
                    <a:spcPct val="70000"/>
                  </a:lnSpc>
                </a:pPr>
                <a:r>
                  <a:rPr lang="en-US" sz="1600">
                    <a:latin typeface="Comic Sans MS" pitchFamily="-106" charset="0"/>
                  </a:rPr>
                  <a:t>2</a:t>
                </a:r>
              </a:p>
            </p:txBody>
          </p:sp>
          <p:sp>
            <p:nvSpPr>
              <p:cNvPr id="43169" name="Line 170"/>
              <p:cNvSpPr>
                <a:spLocks noChangeShapeType="1"/>
              </p:cNvSpPr>
              <p:nvPr/>
            </p:nvSpPr>
            <p:spPr bwMode="auto">
              <a:xfrm flipH="1" flipV="1">
                <a:off x="3941" y="2102"/>
                <a:ext cx="99" cy="9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3164" name="Text Box 171"/>
            <p:cNvSpPr txBox="1">
              <a:spLocks noChangeArrowheads="1"/>
            </p:cNvSpPr>
            <p:nvPr/>
          </p:nvSpPr>
          <p:spPr bwMode="auto">
            <a:xfrm>
              <a:off x="2888" y="3227"/>
              <a:ext cx="204" cy="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  <a:sym typeface="Symbol" pitchFamily="-106" charset="2"/>
                </a:rPr>
                <a:t>↑</a:t>
              </a:r>
            </a:p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</a:rPr>
                <a:t>2</a:t>
              </a:r>
            </a:p>
          </p:txBody>
        </p:sp>
        <p:sp>
          <p:nvSpPr>
            <p:cNvPr id="43165" name="Text Box 172"/>
            <p:cNvSpPr txBox="1">
              <a:spLocks noChangeArrowheads="1"/>
            </p:cNvSpPr>
            <p:nvPr/>
          </p:nvSpPr>
          <p:spPr bwMode="auto">
            <a:xfrm>
              <a:off x="3212" y="3227"/>
              <a:ext cx="204" cy="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  <a:sym typeface="Symbol" pitchFamily="-106" charset="2"/>
                </a:rPr>
                <a:t>↑</a:t>
              </a:r>
            </a:p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</a:rPr>
                <a:t>2</a:t>
              </a:r>
            </a:p>
          </p:txBody>
        </p:sp>
        <p:sp>
          <p:nvSpPr>
            <p:cNvPr id="43166" name="Text Box 173"/>
            <p:cNvSpPr txBox="1">
              <a:spLocks noChangeArrowheads="1"/>
            </p:cNvSpPr>
            <p:nvPr/>
          </p:nvSpPr>
          <p:spPr bwMode="auto">
            <a:xfrm>
              <a:off x="3614" y="3227"/>
              <a:ext cx="204" cy="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  <a:sym typeface="Symbol" pitchFamily="-106" charset="2"/>
                </a:rPr>
                <a:t>↑</a:t>
              </a:r>
            </a:p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</a:rPr>
                <a:t>3</a:t>
              </a:r>
            </a:p>
          </p:txBody>
        </p:sp>
        <p:sp>
          <p:nvSpPr>
            <p:cNvPr id="43167" name="Text Box 174"/>
            <p:cNvSpPr txBox="1">
              <a:spLocks noChangeArrowheads="1"/>
            </p:cNvSpPr>
            <p:nvPr/>
          </p:nvSpPr>
          <p:spPr bwMode="auto">
            <a:xfrm>
              <a:off x="3975" y="3227"/>
              <a:ext cx="204" cy="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  <a:sym typeface="Symbol" pitchFamily="-106" charset="2"/>
                </a:rPr>
                <a:t>↑</a:t>
              </a:r>
            </a:p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</a:rPr>
                <a:t>3</a:t>
              </a:r>
            </a:p>
          </p:txBody>
        </p:sp>
      </p:grpSp>
      <p:grpSp>
        <p:nvGrpSpPr>
          <p:cNvPr id="15" name="Group 175"/>
          <p:cNvGrpSpPr>
            <a:grpSpLocks/>
          </p:cNvGrpSpPr>
          <p:nvPr/>
        </p:nvGrpSpPr>
        <p:grpSpPr bwMode="auto">
          <a:xfrm>
            <a:off x="4970463" y="5548313"/>
            <a:ext cx="3249612" cy="434975"/>
            <a:chOff x="2148" y="3508"/>
            <a:chExt cx="2047" cy="274"/>
          </a:xfrm>
        </p:grpSpPr>
        <p:sp>
          <p:nvSpPr>
            <p:cNvPr id="43152" name="Text Box 176"/>
            <p:cNvSpPr txBox="1">
              <a:spLocks noChangeArrowheads="1"/>
            </p:cNvSpPr>
            <p:nvPr/>
          </p:nvSpPr>
          <p:spPr bwMode="auto">
            <a:xfrm>
              <a:off x="2148" y="3508"/>
              <a:ext cx="204" cy="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  <a:sym typeface="Symbol" pitchFamily="-106" charset="2"/>
                </a:rPr>
                <a:t>↑</a:t>
              </a:r>
            </a:p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</a:rPr>
                <a:t>1</a:t>
              </a:r>
            </a:p>
          </p:txBody>
        </p:sp>
        <p:sp>
          <p:nvSpPr>
            <p:cNvPr id="43153" name="Text Box 177"/>
            <p:cNvSpPr txBox="1">
              <a:spLocks noChangeArrowheads="1"/>
            </p:cNvSpPr>
            <p:nvPr/>
          </p:nvSpPr>
          <p:spPr bwMode="auto">
            <a:xfrm>
              <a:off x="2884" y="3508"/>
              <a:ext cx="204" cy="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  <a:sym typeface="Symbol" pitchFamily="-106" charset="2"/>
                </a:rPr>
                <a:t>↑</a:t>
              </a:r>
            </a:p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</a:rPr>
                <a:t>2</a:t>
              </a:r>
            </a:p>
          </p:txBody>
        </p:sp>
        <p:sp>
          <p:nvSpPr>
            <p:cNvPr id="43154" name="Text Box 178"/>
            <p:cNvSpPr txBox="1">
              <a:spLocks noChangeArrowheads="1"/>
            </p:cNvSpPr>
            <p:nvPr/>
          </p:nvSpPr>
          <p:spPr bwMode="auto">
            <a:xfrm>
              <a:off x="3610" y="3508"/>
              <a:ext cx="204" cy="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  <a:sym typeface="Symbol" pitchFamily="-106" charset="2"/>
                </a:rPr>
                <a:t>↑</a:t>
              </a:r>
            </a:p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</a:rPr>
                <a:t>3</a:t>
              </a:r>
            </a:p>
          </p:txBody>
        </p:sp>
        <p:sp>
          <p:nvSpPr>
            <p:cNvPr id="43155" name="Text Box 179"/>
            <p:cNvSpPr txBox="1">
              <a:spLocks noChangeArrowheads="1"/>
            </p:cNvSpPr>
            <p:nvPr/>
          </p:nvSpPr>
          <p:spPr bwMode="auto">
            <a:xfrm>
              <a:off x="2530" y="3508"/>
              <a:ext cx="204" cy="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  <a:sym typeface="Symbol" pitchFamily="-106" charset="2"/>
                </a:rPr>
                <a:t>↑</a:t>
              </a:r>
            </a:p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</a:rPr>
                <a:t>2</a:t>
              </a:r>
            </a:p>
          </p:txBody>
        </p:sp>
        <p:grpSp>
          <p:nvGrpSpPr>
            <p:cNvPr id="16" name="Group 180"/>
            <p:cNvGrpSpPr>
              <a:grpSpLocks/>
            </p:cNvGrpSpPr>
            <p:nvPr/>
          </p:nvGrpSpPr>
          <p:grpSpPr bwMode="auto">
            <a:xfrm>
              <a:off x="3226" y="3508"/>
              <a:ext cx="267" cy="274"/>
              <a:chOff x="3941" y="2101"/>
              <a:chExt cx="267" cy="274"/>
            </a:xfrm>
          </p:grpSpPr>
          <p:sp>
            <p:nvSpPr>
              <p:cNvPr id="43160" name="Text Box 181"/>
              <p:cNvSpPr txBox="1">
                <a:spLocks noChangeArrowheads="1"/>
              </p:cNvSpPr>
              <p:nvPr/>
            </p:nvSpPr>
            <p:spPr bwMode="auto">
              <a:xfrm>
                <a:off x="4004" y="2101"/>
                <a:ext cx="204" cy="2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>
                  <a:lnSpc>
                    <a:spcPct val="70000"/>
                  </a:lnSpc>
                </a:pPr>
                <a:r>
                  <a:rPr lang="en-US" sz="1600">
                    <a:latin typeface="Comic Sans MS" pitchFamily="-106" charset="0"/>
                    <a:sym typeface="Symbol" pitchFamily="-106" charset="2"/>
                  </a:rPr>
                  <a:t> </a:t>
                </a:r>
              </a:p>
              <a:p>
                <a:pPr>
                  <a:lnSpc>
                    <a:spcPct val="70000"/>
                  </a:lnSpc>
                </a:pPr>
                <a:r>
                  <a:rPr lang="en-US" sz="1600">
                    <a:latin typeface="Comic Sans MS" pitchFamily="-106" charset="0"/>
                  </a:rPr>
                  <a:t>3</a:t>
                </a:r>
              </a:p>
            </p:txBody>
          </p:sp>
          <p:sp>
            <p:nvSpPr>
              <p:cNvPr id="43161" name="Line 182"/>
              <p:cNvSpPr>
                <a:spLocks noChangeShapeType="1"/>
              </p:cNvSpPr>
              <p:nvPr/>
            </p:nvSpPr>
            <p:spPr bwMode="auto">
              <a:xfrm flipH="1" flipV="1">
                <a:off x="3941" y="2102"/>
                <a:ext cx="99" cy="9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7" name="Group 183"/>
            <p:cNvGrpSpPr>
              <a:grpSpLocks/>
            </p:cNvGrpSpPr>
            <p:nvPr/>
          </p:nvGrpSpPr>
          <p:grpSpPr bwMode="auto">
            <a:xfrm>
              <a:off x="3928" y="3508"/>
              <a:ext cx="267" cy="274"/>
              <a:chOff x="3941" y="2101"/>
              <a:chExt cx="267" cy="274"/>
            </a:xfrm>
          </p:grpSpPr>
          <p:sp>
            <p:nvSpPr>
              <p:cNvPr id="43158" name="Text Box 184"/>
              <p:cNvSpPr txBox="1">
                <a:spLocks noChangeArrowheads="1"/>
              </p:cNvSpPr>
              <p:nvPr/>
            </p:nvSpPr>
            <p:spPr bwMode="auto">
              <a:xfrm>
                <a:off x="4004" y="2101"/>
                <a:ext cx="204" cy="2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>
                  <a:lnSpc>
                    <a:spcPct val="70000"/>
                  </a:lnSpc>
                </a:pPr>
                <a:r>
                  <a:rPr lang="en-US" sz="1600">
                    <a:latin typeface="Comic Sans MS" pitchFamily="-106" charset="0"/>
                    <a:sym typeface="Symbol" pitchFamily="-106" charset="2"/>
                  </a:rPr>
                  <a:t> </a:t>
                </a:r>
              </a:p>
              <a:p>
                <a:pPr>
                  <a:lnSpc>
                    <a:spcPct val="70000"/>
                  </a:lnSpc>
                </a:pPr>
                <a:r>
                  <a:rPr lang="en-US" sz="1600">
                    <a:latin typeface="Comic Sans MS" pitchFamily="-106" charset="0"/>
                  </a:rPr>
                  <a:t>4</a:t>
                </a:r>
              </a:p>
            </p:txBody>
          </p:sp>
          <p:sp>
            <p:nvSpPr>
              <p:cNvPr id="43159" name="Line 185"/>
              <p:cNvSpPr>
                <a:spLocks noChangeShapeType="1"/>
              </p:cNvSpPr>
              <p:nvPr/>
            </p:nvSpPr>
            <p:spPr bwMode="auto">
              <a:xfrm flipH="1" flipV="1">
                <a:off x="3941" y="2102"/>
                <a:ext cx="99" cy="9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18" name="Group 186"/>
          <p:cNvGrpSpPr>
            <a:grpSpLocks/>
          </p:cNvGrpSpPr>
          <p:nvPr/>
        </p:nvGrpSpPr>
        <p:grpSpPr bwMode="auto">
          <a:xfrm>
            <a:off x="4892675" y="5978525"/>
            <a:ext cx="3340100" cy="434975"/>
            <a:chOff x="2099" y="3779"/>
            <a:chExt cx="2104" cy="274"/>
          </a:xfrm>
        </p:grpSpPr>
        <p:grpSp>
          <p:nvGrpSpPr>
            <p:cNvPr id="19" name="Group 187"/>
            <p:cNvGrpSpPr>
              <a:grpSpLocks/>
            </p:cNvGrpSpPr>
            <p:nvPr/>
          </p:nvGrpSpPr>
          <p:grpSpPr bwMode="auto">
            <a:xfrm>
              <a:off x="2099" y="3779"/>
              <a:ext cx="267" cy="274"/>
              <a:chOff x="3941" y="2101"/>
              <a:chExt cx="267" cy="274"/>
            </a:xfrm>
          </p:grpSpPr>
          <p:sp>
            <p:nvSpPr>
              <p:cNvPr id="43150" name="Text Box 188"/>
              <p:cNvSpPr txBox="1">
                <a:spLocks noChangeArrowheads="1"/>
              </p:cNvSpPr>
              <p:nvPr/>
            </p:nvSpPr>
            <p:spPr bwMode="auto">
              <a:xfrm>
                <a:off x="4004" y="2101"/>
                <a:ext cx="204" cy="2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>
                  <a:lnSpc>
                    <a:spcPct val="70000"/>
                  </a:lnSpc>
                </a:pPr>
                <a:r>
                  <a:rPr lang="en-US" sz="1600">
                    <a:latin typeface="Comic Sans MS" pitchFamily="-106" charset="0"/>
                    <a:sym typeface="Symbol" pitchFamily="-106" charset="2"/>
                  </a:rPr>
                  <a:t> </a:t>
                </a:r>
              </a:p>
              <a:p>
                <a:pPr>
                  <a:lnSpc>
                    <a:spcPct val="70000"/>
                  </a:lnSpc>
                </a:pPr>
                <a:r>
                  <a:rPr lang="en-US" sz="1600">
                    <a:latin typeface="Comic Sans MS" pitchFamily="-106" charset="0"/>
                  </a:rPr>
                  <a:t>1</a:t>
                </a:r>
              </a:p>
            </p:txBody>
          </p:sp>
          <p:sp>
            <p:nvSpPr>
              <p:cNvPr id="43151" name="Line 189"/>
              <p:cNvSpPr>
                <a:spLocks noChangeShapeType="1"/>
              </p:cNvSpPr>
              <p:nvPr/>
            </p:nvSpPr>
            <p:spPr bwMode="auto">
              <a:xfrm flipH="1" flipV="1">
                <a:off x="3941" y="2102"/>
                <a:ext cx="99" cy="9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3143" name="Text Box 190"/>
            <p:cNvSpPr txBox="1">
              <a:spLocks noChangeArrowheads="1"/>
            </p:cNvSpPr>
            <p:nvPr/>
          </p:nvSpPr>
          <p:spPr bwMode="auto">
            <a:xfrm>
              <a:off x="2883" y="3779"/>
              <a:ext cx="204" cy="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  <a:sym typeface="Symbol" pitchFamily="-106" charset="2"/>
                </a:rPr>
                <a:t>↑</a:t>
              </a:r>
            </a:p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</a:rPr>
                <a:t>2</a:t>
              </a:r>
            </a:p>
          </p:txBody>
        </p:sp>
        <p:sp>
          <p:nvSpPr>
            <p:cNvPr id="43144" name="Text Box 191"/>
            <p:cNvSpPr txBox="1">
              <a:spLocks noChangeArrowheads="1"/>
            </p:cNvSpPr>
            <p:nvPr/>
          </p:nvSpPr>
          <p:spPr bwMode="auto">
            <a:xfrm>
              <a:off x="2529" y="3779"/>
              <a:ext cx="204" cy="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  <a:sym typeface="Symbol" pitchFamily="-106" charset="2"/>
                </a:rPr>
                <a:t>↑</a:t>
              </a:r>
            </a:p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</a:rPr>
                <a:t>2</a:t>
              </a:r>
            </a:p>
          </p:txBody>
        </p:sp>
        <p:sp>
          <p:nvSpPr>
            <p:cNvPr id="43145" name="Text Box 192"/>
            <p:cNvSpPr txBox="1">
              <a:spLocks noChangeArrowheads="1"/>
            </p:cNvSpPr>
            <p:nvPr/>
          </p:nvSpPr>
          <p:spPr bwMode="auto">
            <a:xfrm>
              <a:off x="3274" y="3779"/>
              <a:ext cx="204" cy="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  <a:sym typeface="Symbol" pitchFamily="-106" charset="2"/>
                </a:rPr>
                <a:t>↑</a:t>
              </a:r>
            </a:p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</a:rPr>
                <a:t>3</a:t>
              </a:r>
            </a:p>
          </p:txBody>
        </p:sp>
        <p:grpSp>
          <p:nvGrpSpPr>
            <p:cNvPr id="20" name="Group 193"/>
            <p:cNvGrpSpPr>
              <a:grpSpLocks/>
            </p:cNvGrpSpPr>
            <p:nvPr/>
          </p:nvGrpSpPr>
          <p:grpSpPr bwMode="auto">
            <a:xfrm>
              <a:off x="3629" y="3779"/>
              <a:ext cx="267" cy="274"/>
              <a:chOff x="3941" y="2101"/>
              <a:chExt cx="267" cy="274"/>
            </a:xfrm>
          </p:grpSpPr>
          <p:sp>
            <p:nvSpPr>
              <p:cNvPr id="43148" name="Text Box 194"/>
              <p:cNvSpPr txBox="1">
                <a:spLocks noChangeArrowheads="1"/>
              </p:cNvSpPr>
              <p:nvPr/>
            </p:nvSpPr>
            <p:spPr bwMode="auto">
              <a:xfrm>
                <a:off x="4004" y="2101"/>
                <a:ext cx="204" cy="2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>
                  <a:lnSpc>
                    <a:spcPct val="70000"/>
                  </a:lnSpc>
                </a:pPr>
                <a:r>
                  <a:rPr lang="en-US" sz="1600">
                    <a:latin typeface="Comic Sans MS" pitchFamily="-106" charset="0"/>
                    <a:sym typeface="Symbol" pitchFamily="-106" charset="2"/>
                  </a:rPr>
                  <a:t> </a:t>
                </a:r>
              </a:p>
              <a:p>
                <a:pPr>
                  <a:lnSpc>
                    <a:spcPct val="70000"/>
                  </a:lnSpc>
                </a:pPr>
                <a:r>
                  <a:rPr lang="en-US" sz="1600">
                    <a:latin typeface="Comic Sans MS" pitchFamily="-106" charset="0"/>
                  </a:rPr>
                  <a:t>4</a:t>
                </a:r>
              </a:p>
            </p:txBody>
          </p:sp>
          <p:sp>
            <p:nvSpPr>
              <p:cNvPr id="43149" name="Line 195"/>
              <p:cNvSpPr>
                <a:spLocks noChangeShapeType="1"/>
              </p:cNvSpPr>
              <p:nvPr/>
            </p:nvSpPr>
            <p:spPr bwMode="auto">
              <a:xfrm flipH="1" flipV="1">
                <a:off x="3941" y="2102"/>
                <a:ext cx="99" cy="9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3147" name="Text Box 196"/>
            <p:cNvSpPr txBox="1">
              <a:spLocks noChangeArrowheads="1"/>
            </p:cNvSpPr>
            <p:nvPr/>
          </p:nvSpPr>
          <p:spPr bwMode="auto">
            <a:xfrm>
              <a:off x="3999" y="3779"/>
              <a:ext cx="204" cy="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  <a:sym typeface="Symbol" pitchFamily="-106" charset="2"/>
                </a:rPr>
                <a:t>↑</a:t>
              </a:r>
            </a:p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</a:rPr>
                <a:t>4</a:t>
              </a:r>
            </a:p>
          </p:txBody>
        </p:sp>
      </p:grpSp>
      <p:grpSp>
        <p:nvGrpSpPr>
          <p:cNvPr id="21" name="Group 197"/>
          <p:cNvGrpSpPr>
            <a:grpSpLocks/>
          </p:cNvGrpSpPr>
          <p:nvPr/>
        </p:nvGrpSpPr>
        <p:grpSpPr bwMode="auto">
          <a:xfrm>
            <a:off x="336550" y="2422525"/>
            <a:ext cx="4019550" cy="3860800"/>
            <a:chOff x="212" y="1526"/>
            <a:chExt cx="2532" cy="2432"/>
          </a:xfrm>
        </p:grpSpPr>
        <p:sp>
          <p:nvSpPr>
            <p:cNvPr id="43140" name="Rectangle 198"/>
            <p:cNvSpPr>
              <a:spLocks noChangeArrowheads="1"/>
            </p:cNvSpPr>
            <p:nvPr/>
          </p:nvSpPr>
          <p:spPr bwMode="auto">
            <a:xfrm>
              <a:off x="212" y="1526"/>
              <a:ext cx="2532" cy="2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marL="342900" indent="-342900">
                <a:spcBef>
                  <a:spcPct val="20000"/>
                </a:spcBef>
              </a:pPr>
              <a:r>
                <a:rPr lang="en-US" sz="2400" dirty="0">
                  <a:solidFill>
                    <a:srgbClr val="262626"/>
                  </a:solidFill>
                  <a:latin typeface="Century Gothic"/>
                  <a:cs typeface="Century Gothic"/>
                </a:rPr>
                <a:t>If</a:t>
              </a:r>
              <a:r>
                <a:rPr lang="en-US" sz="2400" dirty="0">
                  <a:solidFill>
                    <a:srgbClr val="262626"/>
                  </a:solidFill>
                </a:rPr>
                <a:t> </a:t>
              </a:r>
              <a:r>
                <a:rPr lang="en-US" sz="2400" dirty="0">
                  <a:solidFill>
                    <a:srgbClr val="262626"/>
                  </a:solidFill>
                  <a:latin typeface="Comic Sans MS" pitchFamily="-106" charset="0"/>
                  <a:sym typeface="Symbol" pitchFamily="-106" charset="2"/>
                </a:rPr>
                <a:t>x</a:t>
              </a:r>
              <a:r>
                <a:rPr lang="en-US" sz="2400" baseline="-25000" dirty="0">
                  <a:solidFill>
                    <a:srgbClr val="262626"/>
                  </a:solidFill>
                  <a:latin typeface="Comic Sans MS" pitchFamily="-106" charset="0"/>
                  <a:sym typeface="Symbol" pitchFamily="-106" charset="2"/>
                </a:rPr>
                <a:t>i</a:t>
              </a:r>
              <a:r>
                <a:rPr lang="en-US" sz="2400" dirty="0">
                  <a:solidFill>
                    <a:srgbClr val="262626"/>
                  </a:solidFill>
                  <a:latin typeface="Comic Sans MS" pitchFamily="-106" charset="0"/>
                  <a:sym typeface="Symbol" pitchFamily="-106" charset="2"/>
                </a:rPr>
                <a:t> = </a:t>
              </a:r>
              <a:r>
                <a:rPr lang="en-US" sz="2400" dirty="0" err="1">
                  <a:solidFill>
                    <a:srgbClr val="262626"/>
                  </a:solidFill>
                  <a:latin typeface="Comic Sans MS" pitchFamily="-106" charset="0"/>
                  <a:sym typeface="Symbol" pitchFamily="-106" charset="2"/>
                </a:rPr>
                <a:t>y</a:t>
              </a:r>
              <a:r>
                <a:rPr lang="en-US" sz="2400" baseline="-25000" dirty="0" err="1">
                  <a:solidFill>
                    <a:srgbClr val="262626"/>
                  </a:solidFill>
                  <a:latin typeface="Comic Sans MS" pitchFamily="-106" charset="0"/>
                  <a:sym typeface="Symbol" pitchFamily="-106" charset="2"/>
                </a:rPr>
                <a:t>j</a:t>
              </a:r>
              <a:endParaRPr lang="en-US" sz="2400" dirty="0">
                <a:solidFill>
                  <a:srgbClr val="262626"/>
                </a:solidFill>
                <a:latin typeface="Comic Sans MS" pitchFamily="-106" charset="0"/>
                <a:sym typeface="Symbol" pitchFamily="-106" charset="2"/>
              </a:endParaRPr>
            </a:p>
            <a:p>
              <a:pPr marL="342900" indent="-342900">
                <a:spcBef>
                  <a:spcPct val="20000"/>
                </a:spcBef>
              </a:pPr>
              <a:r>
                <a:rPr lang="en-US" sz="2400" baseline="-25000" dirty="0">
                  <a:solidFill>
                    <a:srgbClr val="262626"/>
                  </a:solidFill>
                  <a:latin typeface="Comic Sans MS" pitchFamily="-106" charset="0"/>
                  <a:sym typeface="Symbol" pitchFamily="-106" charset="2"/>
                </a:rPr>
                <a:t>	</a:t>
              </a:r>
              <a:r>
                <a:rPr lang="en-US" sz="2400" dirty="0">
                  <a:solidFill>
                    <a:srgbClr val="262626"/>
                  </a:solidFill>
                  <a:latin typeface="Comic Sans MS" pitchFamily="-106" charset="0"/>
                  <a:sym typeface="Symbol" pitchFamily="-106" charset="2"/>
                </a:rPr>
                <a:t>b[</a:t>
              </a:r>
              <a:r>
                <a:rPr lang="en-US" sz="2400" dirty="0" err="1">
                  <a:solidFill>
                    <a:srgbClr val="262626"/>
                  </a:solidFill>
                  <a:latin typeface="Comic Sans MS" pitchFamily="-106" charset="0"/>
                  <a:sym typeface="Symbol" pitchFamily="-106" charset="2"/>
                </a:rPr>
                <a:t>i</a:t>
              </a:r>
              <a:r>
                <a:rPr lang="en-US" sz="2400" dirty="0">
                  <a:solidFill>
                    <a:srgbClr val="262626"/>
                  </a:solidFill>
                  <a:latin typeface="Comic Sans MS" pitchFamily="-106" charset="0"/>
                  <a:sym typeface="Symbol" pitchFamily="-106" charset="2"/>
                </a:rPr>
                <a:t>, j] = “   ”</a:t>
              </a:r>
            </a:p>
            <a:p>
              <a:pPr marL="342900" indent="-342900">
                <a:spcBef>
                  <a:spcPct val="20000"/>
                </a:spcBef>
              </a:pPr>
              <a:r>
                <a:rPr lang="en-US" sz="2400" dirty="0">
                  <a:solidFill>
                    <a:srgbClr val="262626"/>
                  </a:solidFill>
                  <a:latin typeface="Century Gothic"/>
                  <a:cs typeface="Century Gothic"/>
                  <a:sym typeface="Symbol" pitchFamily="-106" charset="2"/>
                </a:rPr>
                <a:t>Else if </a:t>
              </a:r>
              <a:endParaRPr lang="en-US" sz="2400" dirty="0">
                <a:solidFill>
                  <a:srgbClr val="262626"/>
                </a:solidFill>
                <a:latin typeface="Comic Sans MS" pitchFamily="-106" charset="0"/>
                <a:sym typeface="Symbol" pitchFamily="-106" charset="2"/>
              </a:endParaRPr>
            </a:p>
            <a:p>
              <a:pPr marL="342900" indent="-342900">
                <a:spcBef>
                  <a:spcPct val="20000"/>
                </a:spcBef>
              </a:pPr>
              <a:r>
                <a:rPr lang="en-US" sz="2400">
                  <a:solidFill>
                    <a:srgbClr val="262626"/>
                  </a:solidFill>
                  <a:latin typeface="Comic Sans MS" pitchFamily="-106" charset="0"/>
                  <a:sym typeface="Symbol" pitchFamily="-106" charset="2"/>
                </a:rPr>
                <a:t>   c[</a:t>
              </a:r>
              <a:r>
                <a:rPr lang="en-US" sz="2400" dirty="0" err="1">
                  <a:solidFill>
                    <a:srgbClr val="262626"/>
                  </a:solidFill>
                  <a:latin typeface="Comic Sans MS" pitchFamily="-106" charset="0"/>
                  <a:sym typeface="Symbol" pitchFamily="-106" charset="2"/>
                </a:rPr>
                <a:t>i</a:t>
              </a:r>
              <a:r>
                <a:rPr lang="en-US" sz="2400" dirty="0">
                  <a:solidFill>
                    <a:srgbClr val="262626"/>
                  </a:solidFill>
                  <a:latin typeface="Comic Sans MS" pitchFamily="-106" charset="0"/>
                  <a:sym typeface="Symbol" pitchFamily="-106" charset="2"/>
                </a:rPr>
                <a:t> - 1, j] ≥ c[</a:t>
              </a:r>
              <a:r>
                <a:rPr lang="en-US" sz="2400" dirty="0" err="1">
                  <a:solidFill>
                    <a:srgbClr val="262626"/>
                  </a:solidFill>
                  <a:latin typeface="Comic Sans MS" pitchFamily="-106" charset="0"/>
                  <a:sym typeface="Symbol" pitchFamily="-106" charset="2"/>
                </a:rPr>
                <a:t>i</a:t>
              </a:r>
              <a:r>
                <a:rPr lang="en-US" sz="2400" dirty="0">
                  <a:solidFill>
                    <a:srgbClr val="262626"/>
                  </a:solidFill>
                  <a:latin typeface="Comic Sans MS" pitchFamily="-106" charset="0"/>
                  <a:sym typeface="Symbol" pitchFamily="-106" charset="2"/>
                </a:rPr>
                <a:t>, j-1]</a:t>
              </a:r>
            </a:p>
            <a:p>
              <a:pPr marL="342900" indent="-342900">
                <a:spcBef>
                  <a:spcPct val="20000"/>
                </a:spcBef>
              </a:pPr>
              <a:r>
                <a:rPr lang="en-US" sz="2400" dirty="0">
                  <a:solidFill>
                    <a:srgbClr val="262626"/>
                  </a:solidFill>
                </a:rPr>
                <a:t>		</a:t>
              </a:r>
              <a:r>
                <a:rPr lang="en-US" sz="2400" dirty="0">
                  <a:solidFill>
                    <a:srgbClr val="262626"/>
                  </a:solidFill>
                  <a:latin typeface="Comic Sans MS" pitchFamily="-106" charset="0"/>
                  <a:sym typeface="Symbol" pitchFamily="-106" charset="2"/>
                </a:rPr>
                <a:t>b[</a:t>
              </a:r>
              <a:r>
                <a:rPr lang="en-US" sz="2400" dirty="0" err="1">
                  <a:solidFill>
                    <a:srgbClr val="262626"/>
                  </a:solidFill>
                  <a:latin typeface="Comic Sans MS" pitchFamily="-106" charset="0"/>
                  <a:sym typeface="Symbol" pitchFamily="-106" charset="2"/>
                </a:rPr>
                <a:t>i</a:t>
              </a:r>
              <a:r>
                <a:rPr lang="en-US" sz="2400" dirty="0">
                  <a:solidFill>
                    <a:srgbClr val="262626"/>
                  </a:solidFill>
                  <a:latin typeface="Comic Sans MS" pitchFamily="-106" charset="0"/>
                  <a:sym typeface="Symbol" pitchFamily="-106" charset="2"/>
                </a:rPr>
                <a:t>, j] = “ ↑ ”</a:t>
              </a:r>
            </a:p>
            <a:p>
              <a:pPr marL="342900" indent="-342900">
                <a:spcBef>
                  <a:spcPct val="20000"/>
                </a:spcBef>
              </a:pPr>
              <a:r>
                <a:rPr lang="en-US" sz="2400" dirty="0">
                  <a:solidFill>
                    <a:srgbClr val="262626"/>
                  </a:solidFill>
                  <a:latin typeface="Century Gothic"/>
                  <a:cs typeface="Century Gothic"/>
                  <a:sym typeface="Symbol" pitchFamily="-106" charset="2"/>
                </a:rPr>
                <a:t>else</a:t>
              </a:r>
            </a:p>
            <a:p>
              <a:pPr marL="342900" indent="-342900">
                <a:spcBef>
                  <a:spcPct val="20000"/>
                </a:spcBef>
              </a:pPr>
              <a:r>
                <a:rPr lang="en-US" sz="2400" dirty="0">
                  <a:solidFill>
                    <a:srgbClr val="262626"/>
                  </a:solidFill>
                  <a:latin typeface="Comic Sans MS" pitchFamily="-106" charset="0"/>
                  <a:sym typeface="Symbol" pitchFamily="-106" charset="2"/>
                </a:rPr>
                <a:t>		b[</a:t>
              </a:r>
              <a:r>
                <a:rPr lang="en-US" sz="2400" dirty="0" err="1">
                  <a:solidFill>
                    <a:srgbClr val="262626"/>
                  </a:solidFill>
                  <a:latin typeface="Comic Sans MS" pitchFamily="-106" charset="0"/>
                  <a:sym typeface="Symbol" pitchFamily="-106" charset="2"/>
                </a:rPr>
                <a:t>i</a:t>
              </a:r>
              <a:r>
                <a:rPr lang="en-US" sz="2400" dirty="0">
                  <a:solidFill>
                    <a:srgbClr val="262626"/>
                  </a:solidFill>
                  <a:latin typeface="Comic Sans MS" pitchFamily="-106" charset="0"/>
                  <a:sym typeface="Symbol" pitchFamily="-106" charset="2"/>
                </a:rPr>
                <a:t>, j] = “ ← ”</a:t>
              </a:r>
              <a:endParaRPr lang="en-US" sz="2400" dirty="0">
                <a:solidFill>
                  <a:srgbClr val="262626"/>
                </a:solidFill>
              </a:endParaRPr>
            </a:p>
          </p:txBody>
        </p:sp>
        <p:sp>
          <p:nvSpPr>
            <p:cNvPr id="43141" name="Line 199"/>
            <p:cNvSpPr>
              <a:spLocks noChangeShapeType="1"/>
            </p:cNvSpPr>
            <p:nvPr/>
          </p:nvSpPr>
          <p:spPr bwMode="auto">
            <a:xfrm flipH="1" flipV="1">
              <a:off x="1311" y="1885"/>
              <a:ext cx="174" cy="174"/>
            </a:xfrm>
            <a:prstGeom prst="line">
              <a:avLst/>
            </a:prstGeom>
            <a:noFill/>
            <a:ln w="12700">
              <a:solidFill>
                <a:srgbClr val="336699"/>
              </a:solidFill>
              <a:round/>
              <a:headEnd/>
              <a:tailEnd type="stealth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3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089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9166" grpId="0"/>
      <p:bldP spid="599167" grpId="0"/>
      <p:bldP spid="599168" grpId="0"/>
      <p:bldP spid="599172" grpId="0"/>
      <p:bldP spid="599179" grpId="0"/>
      <p:bldP spid="599180" grpId="0"/>
      <p:bldP spid="599181" grpId="0"/>
      <p:bldP spid="59918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CS 477/677 - Lecture 17</a:t>
            </a:r>
          </a:p>
        </p:txBody>
      </p:sp>
      <p:sp>
        <p:nvSpPr>
          <p:cNvPr id="450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4. Constructing a LCS</a:t>
            </a:r>
          </a:p>
        </p:txBody>
      </p:sp>
      <p:sp>
        <p:nvSpPr>
          <p:cNvPr id="600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0013" y="1106485"/>
            <a:ext cx="8801100" cy="1697038"/>
          </a:xfrm>
        </p:spPr>
        <p:txBody>
          <a:bodyPr/>
          <a:lstStyle/>
          <a:p>
            <a:pPr eaLnBrk="1" hangingPunct="1"/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Start at 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b[m, n]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 and follow the arrows</a:t>
            </a:r>
          </a:p>
          <a:p>
            <a:pPr eaLnBrk="1" hangingPunct="1"/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When we encounter a “    “ in 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b[</a:t>
            </a:r>
            <a:r>
              <a:rPr lang="en-US" sz="2400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, j] 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⇒ x</a:t>
            </a:r>
            <a:r>
              <a:rPr lang="en-US" sz="2400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= </a:t>
            </a:r>
            <a:r>
              <a:rPr lang="en-US" sz="2400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y</a:t>
            </a:r>
            <a:r>
              <a:rPr lang="en-US" sz="2400" baseline="-25000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j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is an element of the LCS </a:t>
            </a:r>
          </a:p>
        </p:txBody>
      </p:sp>
      <p:graphicFrame>
        <p:nvGraphicFramePr>
          <p:cNvPr id="600068" name="Group 4"/>
          <p:cNvGraphicFramePr>
            <a:graphicFrameLocks noGrp="1"/>
          </p:cNvGraphicFramePr>
          <p:nvPr/>
        </p:nvGraphicFramePr>
        <p:xfrm>
          <a:off x="2660650" y="2840038"/>
          <a:ext cx="4102100" cy="3556003"/>
        </p:xfrm>
        <a:graphic>
          <a:graphicData uri="http://schemas.openxmlformats.org/drawingml/2006/table">
            <a:tbl>
              <a:tblPr/>
              <a:tblGrid>
                <a:gridCol w="585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7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57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73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57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857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8578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429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2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2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45136" name="Text Box 78"/>
          <p:cNvSpPr txBox="1">
            <a:spLocks noChangeArrowheads="1"/>
          </p:cNvSpPr>
          <p:nvPr/>
        </p:nvSpPr>
        <p:spPr bwMode="auto">
          <a:xfrm>
            <a:off x="2774950" y="2187575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0</a:t>
            </a:r>
          </a:p>
        </p:txBody>
      </p:sp>
      <p:sp>
        <p:nvSpPr>
          <p:cNvPr id="45137" name="Text Box 79"/>
          <p:cNvSpPr txBox="1">
            <a:spLocks noChangeArrowheads="1"/>
          </p:cNvSpPr>
          <p:nvPr/>
        </p:nvSpPr>
        <p:spPr bwMode="auto">
          <a:xfrm>
            <a:off x="3384550" y="2187575"/>
            <a:ext cx="2873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1</a:t>
            </a:r>
          </a:p>
        </p:txBody>
      </p:sp>
      <p:sp>
        <p:nvSpPr>
          <p:cNvPr id="45138" name="Text Box 80"/>
          <p:cNvSpPr txBox="1">
            <a:spLocks noChangeArrowheads="1"/>
          </p:cNvSpPr>
          <p:nvPr/>
        </p:nvSpPr>
        <p:spPr bwMode="auto">
          <a:xfrm>
            <a:off x="3938588" y="2187575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2</a:t>
            </a:r>
          </a:p>
        </p:txBody>
      </p:sp>
      <p:sp>
        <p:nvSpPr>
          <p:cNvPr id="45139" name="Text Box 81"/>
          <p:cNvSpPr txBox="1">
            <a:spLocks noChangeArrowheads="1"/>
          </p:cNvSpPr>
          <p:nvPr/>
        </p:nvSpPr>
        <p:spPr bwMode="auto">
          <a:xfrm>
            <a:off x="6334125" y="2187575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6</a:t>
            </a:r>
          </a:p>
        </p:txBody>
      </p:sp>
      <p:sp>
        <p:nvSpPr>
          <p:cNvPr id="45140" name="Text Box 82"/>
          <p:cNvSpPr txBox="1">
            <a:spLocks noChangeArrowheads="1"/>
          </p:cNvSpPr>
          <p:nvPr/>
        </p:nvSpPr>
        <p:spPr bwMode="auto">
          <a:xfrm>
            <a:off x="4568825" y="2187575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3</a:t>
            </a:r>
          </a:p>
        </p:txBody>
      </p:sp>
      <p:sp>
        <p:nvSpPr>
          <p:cNvPr id="45141" name="Text Box 83"/>
          <p:cNvSpPr txBox="1">
            <a:spLocks noChangeArrowheads="1"/>
          </p:cNvSpPr>
          <p:nvPr/>
        </p:nvSpPr>
        <p:spPr bwMode="auto">
          <a:xfrm>
            <a:off x="5140325" y="2187575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4</a:t>
            </a:r>
          </a:p>
        </p:txBody>
      </p:sp>
      <p:sp>
        <p:nvSpPr>
          <p:cNvPr id="45142" name="Text Box 84"/>
          <p:cNvSpPr txBox="1">
            <a:spLocks noChangeArrowheads="1"/>
          </p:cNvSpPr>
          <p:nvPr/>
        </p:nvSpPr>
        <p:spPr bwMode="auto">
          <a:xfrm>
            <a:off x="5719763" y="2187575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5</a:t>
            </a:r>
          </a:p>
        </p:txBody>
      </p:sp>
      <p:sp>
        <p:nvSpPr>
          <p:cNvPr id="45143" name="Text Box 85"/>
          <p:cNvSpPr txBox="1">
            <a:spLocks noChangeArrowheads="1"/>
          </p:cNvSpPr>
          <p:nvPr/>
        </p:nvSpPr>
        <p:spPr bwMode="auto">
          <a:xfrm>
            <a:off x="2768600" y="2498725"/>
            <a:ext cx="3651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y</a:t>
            </a:r>
            <a:r>
              <a:rPr lang="en-US" baseline="-25000">
                <a:latin typeface="Comic Sans MS" pitchFamily="-106" charset="0"/>
              </a:rPr>
              <a:t>j</a:t>
            </a:r>
            <a:endParaRPr lang="en-US">
              <a:latin typeface="Comic Sans MS" pitchFamily="-106" charset="0"/>
            </a:endParaRPr>
          </a:p>
        </p:txBody>
      </p:sp>
      <p:sp>
        <p:nvSpPr>
          <p:cNvPr id="45144" name="Text Box 86"/>
          <p:cNvSpPr txBox="1">
            <a:spLocks noChangeArrowheads="1"/>
          </p:cNvSpPr>
          <p:nvPr/>
        </p:nvSpPr>
        <p:spPr bwMode="auto">
          <a:xfrm>
            <a:off x="3378200" y="2498725"/>
            <a:ext cx="3286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B</a:t>
            </a:r>
          </a:p>
        </p:txBody>
      </p:sp>
      <p:sp>
        <p:nvSpPr>
          <p:cNvPr id="45145" name="Text Box 87"/>
          <p:cNvSpPr txBox="1">
            <a:spLocks noChangeArrowheads="1"/>
          </p:cNvSpPr>
          <p:nvPr/>
        </p:nvSpPr>
        <p:spPr bwMode="auto">
          <a:xfrm>
            <a:off x="3932238" y="2498725"/>
            <a:ext cx="349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D</a:t>
            </a:r>
          </a:p>
        </p:txBody>
      </p:sp>
      <p:sp>
        <p:nvSpPr>
          <p:cNvPr id="45146" name="Text Box 88"/>
          <p:cNvSpPr txBox="1">
            <a:spLocks noChangeArrowheads="1"/>
          </p:cNvSpPr>
          <p:nvPr/>
        </p:nvSpPr>
        <p:spPr bwMode="auto">
          <a:xfrm>
            <a:off x="6327775" y="2498725"/>
            <a:ext cx="3508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A</a:t>
            </a:r>
          </a:p>
        </p:txBody>
      </p:sp>
      <p:sp>
        <p:nvSpPr>
          <p:cNvPr id="45147" name="Text Box 89"/>
          <p:cNvSpPr txBox="1">
            <a:spLocks noChangeArrowheads="1"/>
          </p:cNvSpPr>
          <p:nvPr/>
        </p:nvSpPr>
        <p:spPr bwMode="auto">
          <a:xfrm>
            <a:off x="4562475" y="2498725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C</a:t>
            </a:r>
          </a:p>
        </p:txBody>
      </p:sp>
      <p:sp>
        <p:nvSpPr>
          <p:cNvPr id="45148" name="Text Box 90"/>
          <p:cNvSpPr txBox="1">
            <a:spLocks noChangeArrowheads="1"/>
          </p:cNvSpPr>
          <p:nvPr/>
        </p:nvSpPr>
        <p:spPr bwMode="auto">
          <a:xfrm>
            <a:off x="5133975" y="2498725"/>
            <a:ext cx="3508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A</a:t>
            </a:r>
          </a:p>
        </p:txBody>
      </p:sp>
      <p:sp>
        <p:nvSpPr>
          <p:cNvPr id="45149" name="Text Box 91"/>
          <p:cNvSpPr txBox="1">
            <a:spLocks noChangeArrowheads="1"/>
          </p:cNvSpPr>
          <p:nvPr/>
        </p:nvSpPr>
        <p:spPr bwMode="auto">
          <a:xfrm>
            <a:off x="5713413" y="2498725"/>
            <a:ext cx="3286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B</a:t>
            </a:r>
          </a:p>
        </p:txBody>
      </p:sp>
      <p:sp>
        <p:nvSpPr>
          <p:cNvPr id="45150" name="Text Box 92"/>
          <p:cNvSpPr txBox="1">
            <a:spLocks noChangeArrowheads="1"/>
          </p:cNvSpPr>
          <p:nvPr/>
        </p:nvSpPr>
        <p:spPr bwMode="auto">
          <a:xfrm>
            <a:off x="1819275" y="5127625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5</a:t>
            </a:r>
          </a:p>
        </p:txBody>
      </p:sp>
      <p:sp>
        <p:nvSpPr>
          <p:cNvPr id="45151" name="Text Box 93"/>
          <p:cNvSpPr txBox="1">
            <a:spLocks noChangeArrowheads="1"/>
          </p:cNvSpPr>
          <p:nvPr/>
        </p:nvSpPr>
        <p:spPr bwMode="auto">
          <a:xfrm>
            <a:off x="1838325" y="3308350"/>
            <a:ext cx="2873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1</a:t>
            </a:r>
          </a:p>
        </p:txBody>
      </p:sp>
      <p:sp>
        <p:nvSpPr>
          <p:cNvPr id="45152" name="Text Box 94"/>
          <p:cNvSpPr txBox="1">
            <a:spLocks noChangeArrowheads="1"/>
          </p:cNvSpPr>
          <p:nvPr/>
        </p:nvSpPr>
        <p:spPr bwMode="auto">
          <a:xfrm>
            <a:off x="1819275" y="3763963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2</a:t>
            </a:r>
          </a:p>
        </p:txBody>
      </p:sp>
      <p:sp>
        <p:nvSpPr>
          <p:cNvPr id="45153" name="Text Box 95"/>
          <p:cNvSpPr txBox="1">
            <a:spLocks noChangeArrowheads="1"/>
          </p:cNvSpPr>
          <p:nvPr/>
        </p:nvSpPr>
        <p:spPr bwMode="auto">
          <a:xfrm>
            <a:off x="1819275" y="2854325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0</a:t>
            </a:r>
          </a:p>
        </p:txBody>
      </p:sp>
      <p:sp>
        <p:nvSpPr>
          <p:cNvPr id="45154" name="Text Box 96"/>
          <p:cNvSpPr txBox="1">
            <a:spLocks noChangeArrowheads="1"/>
          </p:cNvSpPr>
          <p:nvPr/>
        </p:nvSpPr>
        <p:spPr bwMode="auto">
          <a:xfrm>
            <a:off x="1819275" y="4217988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3</a:t>
            </a:r>
          </a:p>
        </p:txBody>
      </p:sp>
      <p:sp>
        <p:nvSpPr>
          <p:cNvPr id="45155" name="Text Box 97"/>
          <p:cNvSpPr txBox="1">
            <a:spLocks noChangeArrowheads="1"/>
          </p:cNvSpPr>
          <p:nvPr/>
        </p:nvSpPr>
        <p:spPr bwMode="auto">
          <a:xfrm>
            <a:off x="1819275" y="4673600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4</a:t>
            </a:r>
          </a:p>
        </p:txBody>
      </p:sp>
      <p:sp>
        <p:nvSpPr>
          <p:cNvPr id="45156" name="Text Box 98"/>
          <p:cNvSpPr txBox="1">
            <a:spLocks noChangeArrowheads="1"/>
          </p:cNvSpPr>
          <p:nvPr/>
        </p:nvSpPr>
        <p:spPr bwMode="auto">
          <a:xfrm>
            <a:off x="1819275" y="5583238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6</a:t>
            </a:r>
          </a:p>
        </p:txBody>
      </p:sp>
      <p:sp>
        <p:nvSpPr>
          <p:cNvPr id="45157" name="Text Box 99"/>
          <p:cNvSpPr txBox="1">
            <a:spLocks noChangeArrowheads="1"/>
          </p:cNvSpPr>
          <p:nvPr/>
        </p:nvSpPr>
        <p:spPr bwMode="auto">
          <a:xfrm>
            <a:off x="1819275" y="6038850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7</a:t>
            </a:r>
          </a:p>
        </p:txBody>
      </p:sp>
      <p:sp>
        <p:nvSpPr>
          <p:cNvPr id="45158" name="Text Box 100"/>
          <p:cNvSpPr txBox="1">
            <a:spLocks noChangeArrowheads="1"/>
          </p:cNvSpPr>
          <p:nvPr/>
        </p:nvSpPr>
        <p:spPr bwMode="auto">
          <a:xfrm>
            <a:off x="2233613" y="5129213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D</a:t>
            </a:r>
          </a:p>
        </p:txBody>
      </p:sp>
      <p:sp>
        <p:nvSpPr>
          <p:cNvPr id="45159" name="Text Box 101"/>
          <p:cNvSpPr txBox="1">
            <a:spLocks noChangeArrowheads="1"/>
          </p:cNvSpPr>
          <p:nvPr/>
        </p:nvSpPr>
        <p:spPr bwMode="auto">
          <a:xfrm>
            <a:off x="2252663" y="3309938"/>
            <a:ext cx="350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A</a:t>
            </a:r>
          </a:p>
        </p:txBody>
      </p:sp>
      <p:sp>
        <p:nvSpPr>
          <p:cNvPr id="45160" name="Text Box 102"/>
          <p:cNvSpPr txBox="1">
            <a:spLocks noChangeArrowheads="1"/>
          </p:cNvSpPr>
          <p:nvPr/>
        </p:nvSpPr>
        <p:spPr bwMode="auto">
          <a:xfrm>
            <a:off x="2233613" y="3765550"/>
            <a:ext cx="3286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B</a:t>
            </a:r>
          </a:p>
        </p:txBody>
      </p:sp>
      <p:sp>
        <p:nvSpPr>
          <p:cNvPr id="45161" name="Text Box 103"/>
          <p:cNvSpPr txBox="1">
            <a:spLocks noChangeArrowheads="1"/>
          </p:cNvSpPr>
          <p:nvPr/>
        </p:nvSpPr>
        <p:spPr bwMode="auto">
          <a:xfrm>
            <a:off x="2233613" y="2855913"/>
            <a:ext cx="361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x</a:t>
            </a:r>
            <a:r>
              <a:rPr lang="en-US" baseline="-25000">
                <a:latin typeface="Comic Sans MS" pitchFamily="-106" charset="0"/>
              </a:rPr>
              <a:t>i</a:t>
            </a:r>
            <a:endParaRPr lang="en-US">
              <a:latin typeface="Comic Sans MS" pitchFamily="-106" charset="0"/>
            </a:endParaRPr>
          </a:p>
        </p:txBody>
      </p:sp>
      <p:sp>
        <p:nvSpPr>
          <p:cNvPr id="45162" name="Text Box 104"/>
          <p:cNvSpPr txBox="1">
            <a:spLocks noChangeArrowheads="1"/>
          </p:cNvSpPr>
          <p:nvPr/>
        </p:nvSpPr>
        <p:spPr bwMode="auto">
          <a:xfrm>
            <a:off x="2233613" y="4219575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C</a:t>
            </a:r>
          </a:p>
        </p:txBody>
      </p:sp>
      <p:sp>
        <p:nvSpPr>
          <p:cNvPr id="45163" name="Text Box 105"/>
          <p:cNvSpPr txBox="1">
            <a:spLocks noChangeArrowheads="1"/>
          </p:cNvSpPr>
          <p:nvPr/>
        </p:nvSpPr>
        <p:spPr bwMode="auto">
          <a:xfrm>
            <a:off x="2233613" y="4675188"/>
            <a:ext cx="3286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B</a:t>
            </a:r>
          </a:p>
        </p:txBody>
      </p:sp>
      <p:sp>
        <p:nvSpPr>
          <p:cNvPr id="45164" name="Text Box 106"/>
          <p:cNvSpPr txBox="1">
            <a:spLocks noChangeArrowheads="1"/>
          </p:cNvSpPr>
          <p:nvPr/>
        </p:nvSpPr>
        <p:spPr bwMode="auto">
          <a:xfrm>
            <a:off x="2233613" y="5584825"/>
            <a:ext cx="3508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A</a:t>
            </a:r>
          </a:p>
        </p:txBody>
      </p:sp>
      <p:sp>
        <p:nvSpPr>
          <p:cNvPr id="45165" name="Text Box 107"/>
          <p:cNvSpPr txBox="1">
            <a:spLocks noChangeArrowheads="1"/>
          </p:cNvSpPr>
          <p:nvPr/>
        </p:nvSpPr>
        <p:spPr bwMode="auto">
          <a:xfrm>
            <a:off x="2233613" y="6040438"/>
            <a:ext cx="3286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B</a:t>
            </a:r>
          </a:p>
        </p:txBody>
      </p:sp>
      <p:grpSp>
        <p:nvGrpSpPr>
          <p:cNvPr id="2" name="Group 108"/>
          <p:cNvGrpSpPr>
            <a:grpSpLocks/>
          </p:cNvGrpSpPr>
          <p:nvPr/>
        </p:nvGrpSpPr>
        <p:grpSpPr bwMode="auto">
          <a:xfrm>
            <a:off x="3386138" y="2946400"/>
            <a:ext cx="3273425" cy="366713"/>
            <a:chOff x="2133" y="1816"/>
            <a:chExt cx="2062" cy="231"/>
          </a:xfrm>
        </p:grpSpPr>
        <p:sp>
          <p:nvSpPr>
            <p:cNvPr id="45257" name="Text Box 109"/>
            <p:cNvSpPr txBox="1">
              <a:spLocks noChangeArrowheads="1"/>
            </p:cNvSpPr>
            <p:nvPr/>
          </p:nvSpPr>
          <p:spPr bwMode="auto">
            <a:xfrm>
              <a:off x="2133" y="1816"/>
              <a:ext cx="20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0</a:t>
              </a:r>
            </a:p>
          </p:txBody>
        </p:sp>
        <p:sp>
          <p:nvSpPr>
            <p:cNvPr id="45258" name="Text Box 110"/>
            <p:cNvSpPr txBox="1">
              <a:spLocks noChangeArrowheads="1"/>
            </p:cNvSpPr>
            <p:nvPr/>
          </p:nvSpPr>
          <p:spPr bwMode="auto">
            <a:xfrm>
              <a:off x="2482" y="1816"/>
              <a:ext cx="20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0</a:t>
              </a:r>
            </a:p>
          </p:txBody>
        </p:sp>
        <p:sp>
          <p:nvSpPr>
            <p:cNvPr id="45259" name="Text Box 111"/>
            <p:cNvSpPr txBox="1">
              <a:spLocks noChangeArrowheads="1"/>
            </p:cNvSpPr>
            <p:nvPr/>
          </p:nvSpPr>
          <p:spPr bwMode="auto">
            <a:xfrm>
              <a:off x="3991" y="1816"/>
              <a:ext cx="20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0</a:t>
              </a:r>
            </a:p>
          </p:txBody>
        </p:sp>
        <p:sp>
          <p:nvSpPr>
            <p:cNvPr id="45260" name="Text Box 112"/>
            <p:cNvSpPr txBox="1">
              <a:spLocks noChangeArrowheads="1"/>
            </p:cNvSpPr>
            <p:nvPr/>
          </p:nvSpPr>
          <p:spPr bwMode="auto">
            <a:xfrm>
              <a:off x="2879" y="1816"/>
              <a:ext cx="20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0</a:t>
              </a:r>
            </a:p>
          </p:txBody>
        </p:sp>
        <p:sp>
          <p:nvSpPr>
            <p:cNvPr id="45261" name="Text Box 113"/>
            <p:cNvSpPr txBox="1">
              <a:spLocks noChangeArrowheads="1"/>
            </p:cNvSpPr>
            <p:nvPr/>
          </p:nvSpPr>
          <p:spPr bwMode="auto">
            <a:xfrm>
              <a:off x="3239" y="1816"/>
              <a:ext cx="20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0</a:t>
              </a:r>
            </a:p>
          </p:txBody>
        </p:sp>
        <p:sp>
          <p:nvSpPr>
            <p:cNvPr id="45262" name="Text Box 114"/>
            <p:cNvSpPr txBox="1">
              <a:spLocks noChangeArrowheads="1"/>
            </p:cNvSpPr>
            <p:nvPr/>
          </p:nvSpPr>
          <p:spPr bwMode="auto">
            <a:xfrm>
              <a:off x="3604" y="1816"/>
              <a:ext cx="20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0</a:t>
              </a:r>
            </a:p>
          </p:txBody>
        </p:sp>
      </p:grpSp>
      <p:grpSp>
        <p:nvGrpSpPr>
          <p:cNvPr id="3" name="Group 115"/>
          <p:cNvGrpSpPr>
            <a:grpSpLocks/>
          </p:cNvGrpSpPr>
          <p:nvPr/>
        </p:nvGrpSpPr>
        <p:grpSpPr bwMode="auto">
          <a:xfrm>
            <a:off x="2787650" y="2946400"/>
            <a:ext cx="325438" cy="3524250"/>
            <a:chOff x="1756" y="1816"/>
            <a:chExt cx="205" cy="2220"/>
          </a:xfrm>
        </p:grpSpPr>
        <p:sp>
          <p:nvSpPr>
            <p:cNvPr id="45249" name="Text Box 116"/>
            <p:cNvSpPr txBox="1">
              <a:spLocks noChangeArrowheads="1"/>
            </p:cNvSpPr>
            <p:nvPr/>
          </p:nvSpPr>
          <p:spPr bwMode="auto">
            <a:xfrm>
              <a:off x="1757" y="1816"/>
              <a:ext cx="20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0</a:t>
              </a:r>
            </a:p>
          </p:txBody>
        </p:sp>
        <p:sp>
          <p:nvSpPr>
            <p:cNvPr id="45250" name="Text Box 117"/>
            <p:cNvSpPr txBox="1">
              <a:spLocks noChangeArrowheads="1"/>
            </p:cNvSpPr>
            <p:nvPr/>
          </p:nvSpPr>
          <p:spPr bwMode="auto">
            <a:xfrm>
              <a:off x="1756" y="3231"/>
              <a:ext cx="20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0</a:t>
              </a:r>
            </a:p>
          </p:txBody>
        </p:sp>
        <p:sp>
          <p:nvSpPr>
            <p:cNvPr id="45251" name="Text Box 118"/>
            <p:cNvSpPr txBox="1">
              <a:spLocks noChangeArrowheads="1"/>
            </p:cNvSpPr>
            <p:nvPr/>
          </p:nvSpPr>
          <p:spPr bwMode="auto">
            <a:xfrm>
              <a:off x="1757" y="2085"/>
              <a:ext cx="20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0</a:t>
              </a:r>
            </a:p>
          </p:txBody>
        </p:sp>
        <p:sp>
          <p:nvSpPr>
            <p:cNvPr id="45252" name="Text Box 119"/>
            <p:cNvSpPr txBox="1">
              <a:spLocks noChangeArrowheads="1"/>
            </p:cNvSpPr>
            <p:nvPr/>
          </p:nvSpPr>
          <p:spPr bwMode="auto">
            <a:xfrm>
              <a:off x="1756" y="2372"/>
              <a:ext cx="20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0</a:t>
              </a:r>
            </a:p>
          </p:txBody>
        </p:sp>
        <p:sp>
          <p:nvSpPr>
            <p:cNvPr id="45253" name="Text Box 120"/>
            <p:cNvSpPr txBox="1">
              <a:spLocks noChangeArrowheads="1"/>
            </p:cNvSpPr>
            <p:nvPr/>
          </p:nvSpPr>
          <p:spPr bwMode="auto">
            <a:xfrm>
              <a:off x="1756" y="2658"/>
              <a:ext cx="20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0</a:t>
              </a:r>
            </a:p>
          </p:txBody>
        </p:sp>
        <p:sp>
          <p:nvSpPr>
            <p:cNvPr id="45254" name="Text Box 121"/>
            <p:cNvSpPr txBox="1">
              <a:spLocks noChangeArrowheads="1"/>
            </p:cNvSpPr>
            <p:nvPr/>
          </p:nvSpPr>
          <p:spPr bwMode="auto">
            <a:xfrm>
              <a:off x="1756" y="2945"/>
              <a:ext cx="20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0</a:t>
              </a:r>
            </a:p>
          </p:txBody>
        </p:sp>
        <p:sp>
          <p:nvSpPr>
            <p:cNvPr id="45255" name="Text Box 122"/>
            <p:cNvSpPr txBox="1">
              <a:spLocks noChangeArrowheads="1"/>
            </p:cNvSpPr>
            <p:nvPr/>
          </p:nvSpPr>
          <p:spPr bwMode="auto">
            <a:xfrm>
              <a:off x="1756" y="3518"/>
              <a:ext cx="20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0</a:t>
              </a:r>
            </a:p>
          </p:txBody>
        </p:sp>
        <p:sp>
          <p:nvSpPr>
            <p:cNvPr id="45256" name="Text Box 123"/>
            <p:cNvSpPr txBox="1">
              <a:spLocks noChangeArrowheads="1"/>
            </p:cNvSpPr>
            <p:nvPr/>
          </p:nvSpPr>
          <p:spPr bwMode="auto">
            <a:xfrm>
              <a:off x="1756" y="3805"/>
              <a:ext cx="20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0</a:t>
              </a:r>
            </a:p>
          </p:txBody>
        </p:sp>
      </p:grpSp>
      <p:sp>
        <p:nvSpPr>
          <p:cNvPr id="45168" name="Text Box 124"/>
          <p:cNvSpPr txBox="1">
            <a:spLocks noChangeArrowheads="1"/>
          </p:cNvSpPr>
          <p:nvPr/>
        </p:nvSpPr>
        <p:spPr bwMode="auto">
          <a:xfrm>
            <a:off x="3387725" y="3335338"/>
            <a:ext cx="323850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70000"/>
              </a:lnSpc>
            </a:pPr>
            <a:r>
              <a:rPr lang="en-US" sz="1600" dirty="0">
                <a:latin typeface="Comic Sans MS" pitchFamily="-106" charset="0"/>
                <a:sym typeface="Symbol" pitchFamily="-106" charset="2"/>
              </a:rPr>
              <a:t>↑</a:t>
            </a:r>
          </a:p>
          <a:p>
            <a:pPr>
              <a:lnSpc>
                <a:spcPct val="70000"/>
              </a:lnSpc>
            </a:pPr>
            <a:r>
              <a:rPr lang="en-US" sz="1600" dirty="0">
                <a:latin typeface="Comic Sans MS" pitchFamily="-106" charset="0"/>
              </a:rPr>
              <a:t>0</a:t>
            </a:r>
          </a:p>
        </p:txBody>
      </p:sp>
      <p:sp>
        <p:nvSpPr>
          <p:cNvPr id="45169" name="Text Box 125"/>
          <p:cNvSpPr txBox="1">
            <a:spLocks noChangeArrowheads="1"/>
          </p:cNvSpPr>
          <p:nvPr/>
        </p:nvSpPr>
        <p:spPr bwMode="auto">
          <a:xfrm>
            <a:off x="3933825" y="3335338"/>
            <a:ext cx="323850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70000"/>
              </a:lnSpc>
            </a:pPr>
            <a:r>
              <a:rPr lang="en-US" sz="1600" dirty="0">
                <a:latin typeface="Comic Sans MS" pitchFamily="-106" charset="0"/>
                <a:sym typeface="Symbol" pitchFamily="-106" charset="2"/>
              </a:rPr>
              <a:t>↑</a:t>
            </a:r>
          </a:p>
          <a:p>
            <a:pPr>
              <a:lnSpc>
                <a:spcPct val="70000"/>
              </a:lnSpc>
            </a:pPr>
            <a:r>
              <a:rPr lang="en-US" sz="1600" dirty="0">
                <a:latin typeface="Comic Sans MS" pitchFamily="-106" charset="0"/>
              </a:rPr>
              <a:t>0</a:t>
            </a:r>
          </a:p>
        </p:txBody>
      </p:sp>
      <p:sp>
        <p:nvSpPr>
          <p:cNvPr id="45170" name="Text Box 126"/>
          <p:cNvSpPr txBox="1">
            <a:spLocks noChangeArrowheads="1"/>
          </p:cNvSpPr>
          <p:nvPr/>
        </p:nvSpPr>
        <p:spPr bwMode="auto">
          <a:xfrm>
            <a:off x="4565650" y="3335338"/>
            <a:ext cx="323850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70000"/>
              </a:lnSpc>
            </a:pPr>
            <a:r>
              <a:rPr lang="en-US" sz="1600" dirty="0">
                <a:latin typeface="Comic Sans MS" pitchFamily="-106" charset="0"/>
                <a:sym typeface="Symbol" pitchFamily="-106" charset="2"/>
              </a:rPr>
              <a:t>↑</a:t>
            </a:r>
          </a:p>
          <a:p>
            <a:pPr>
              <a:lnSpc>
                <a:spcPct val="70000"/>
              </a:lnSpc>
            </a:pPr>
            <a:r>
              <a:rPr lang="en-US" sz="1600" dirty="0">
                <a:latin typeface="Comic Sans MS" pitchFamily="-106" charset="0"/>
              </a:rPr>
              <a:t>0</a:t>
            </a:r>
          </a:p>
        </p:txBody>
      </p:sp>
      <p:grpSp>
        <p:nvGrpSpPr>
          <p:cNvPr id="4" name="Group 127"/>
          <p:cNvGrpSpPr>
            <a:grpSpLocks/>
          </p:cNvGrpSpPr>
          <p:nvPr/>
        </p:nvGrpSpPr>
        <p:grpSpPr bwMode="auto">
          <a:xfrm>
            <a:off x="5132388" y="3333750"/>
            <a:ext cx="352425" cy="436563"/>
            <a:chOff x="3233" y="2100"/>
            <a:chExt cx="222" cy="275"/>
          </a:xfrm>
        </p:grpSpPr>
        <p:sp>
          <p:nvSpPr>
            <p:cNvPr id="45247" name="Text Box 128"/>
            <p:cNvSpPr txBox="1">
              <a:spLocks noChangeArrowheads="1"/>
            </p:cNvSpPr>
            <p:nvPr/>
          </p:nvSpPr>
          <p:spPr bwMode="auto">
            <a:xfrm>
              <a:off x="3251" y="2101"/>
              <a:ext cx="204" cy="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600">
                  <a:latin typeface="Comic Sans MS" pitchFamily="-106" charset="0"/>
                  <a:sym typeface="Symbol" pitchFamily="-106" charset="2"/>
                </a:rPr>
                <a:t> </a:t>
              </a:r>
            </a:p>
            <a:p>
              <a:pPr>
                <a:lnSpc>
                  <a:spcPct val="70000"/>
                </a:lnSpc>
              </a:pPr>
              <a:r>
                <a:rPr lang="en-US" sz="1600">
                  <a:latin typeface="Comic Sans MS" pitchFamily="-106" charset="0"/>
                </a:rPr>
                <a:t>1</a:t>
              </a:r>
            </a:p>
          </p:txBody>
        </p:sp>
        <p:sp>
          <p:nvSpPr>
            <p:cNvPr id="45248" name="Line 129"/>
            <p:cNvSpPr>
              <a:spLocks noChangeShapeType="1"/>
            </p:cNvSpPr>
            <p:nvPr/>
          </p:nvSpPr>
          <p:spPr bwMode="auto">
            <a:xfrm flipH="1" flipV="1">
              <a:off x="3233" y="2100"/>
              <a:ext cx="99" cy="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5172" name="Text Box 130"/>
          <p:cNvSpPr txBox="1">
            <a:spLocks noChangeArrowheads="1"/>
          </p:cNvSpPr>
          <p:nvPr/>
        </p:nvSpPr>
        <p:spPr bwMode="auto">
          <a:xfrm>
            <a:off x="5575300" y="3492500"/>
            <a:ext cx="60960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70000"/>
              </a:lnSpc>
            </a:pPr>
            <a:r>
              <a:rPr lang="en-US" sz="1600" dirty="0">
                <a:latin typeface="Comic Sans MS" pitchFamily="-106" charset="0"/>
                <a:sym typeface="Symbol" pitchFamily="-106" charset="2"/>
              </a:rPr>
              <a:t>←</a:t>
            </a:r>
            <a:r>
              <a:rPr lang="en-US" sz="1600" dirty="0">
                <a:latin typeface="Comic Sans MS" pitchFamily="-106" charset="0"/>
              </a:rPr>
              <a:t>1</a:t>
            </a:r>
          </a:p>
        </p:txBody>
      </p:sp>
      <p:grpSp>
        <p:nvGrpSpPr>
          <p:cNvPr id="5" name="Group 131"/>
          <p:cNvGrpSpPr>
            <a:grpSpLocks/>
          </p:cNvGrpSpPr>
          <p:nvPr/>
        </p:nvGrpSpPr>
        <p:grpSpPr bwMode="auto">
          <a:xfrm>
            <a:off x="6256338" y="3335338"/>
            <a:ext cx="423862" cy="434975"/>
            <a:chOff x="3941" y="2101"/>
            <a:chExt cx="267" cy="274"/>
          </a:xfrm>
        </p:grpSpPr>
        <p:sp>
          <p:nvSpPr>
            <p:cNvPr id="45245" name="Text Box 132"/>
            <p:cNvSpPr txBox="1">
              <a:spLocks noChangeArrowheads="1"/>
            </p:cNvSpPr>
            <p:nvPr/>
          </p:nvSpPr>
          <p:spPr bwMode="auto">
            <a:xfrm>
              <a:off x="4004" y="2101"/>
              <a:ext cx="204" cy="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600">
                  <a:latin typeface="Comic Sans MS" pitchFamily="-106" charset="0"/>
                  <a:sym typeface="Symbol" pitchFamily="-106" charset="2"/>
                </a:rPr>
                <a:t> </a:t>
              </a:r>
            </a:p>
            <a:p>
              <a:pPr>
                <a:lnSpc>
                  <a:spcPct val="70000"/>
                </a:lnSpc>
              </a:pPr>
              <a:r>
                <a:rPr lang="en-US" sz="1600">
                  <a:latin typeface="Comic Sans MS" pitchFamily="-106" charset="0"/>
                </a:rPr>
                <a:t>1</a:t>
              </a:r>
            </a:p>
          </p:txBody>
        </p:sp>
        <p:sp>
          <p:nvSpPr>
            <p:cNvPr id="45246" name="Line 133"/>
            <p:cNvSpPr>
              <a:spLocks noChangeShapeType="1"/>
            </p:cNvSpPr>
            <p:nvPr/>
          </p:nvSpPr>
          <p:spPr bwMode="auto">
            <a:xfrm flipH="1" flipV="1">
              <a:off x="3941" y="2102"/>
              <a:ext cx="99" cy="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" name="Group 134"/>
          <p:cNvGrpSpPr>
            <a:grpSpLocks/>
          </p:cNvGrpSpPr>
          <p:nvPr/>
        </p:nvGrpSpPr>
        <p:grpSpPr bwMode="auto">
          <a:xfrm>
            <a:off x="3316288" y="3765550"/>
            <a:ext cx="423862" cy="434975"/>
            <a:chOff x="3941" y="2101"/>
            <a:chExt cx="267" cy="274"/>
          </a:xfrm>
        </p:grpSpPr>
        <p:sp>
          <p:nvSpPr>
            <p:cNvPr id="45243" name="Text Box 135"/>
            <p:cNvSpPr txBox="1">
              <a:spLocks noChangeArrowheads="1"/>
            </p:cNvSpPr>
            <p:nvPr/>
          </p:nvSpPr>
          <p:spPr bwMode="auto">
            <a:xfrm>
              <a:off x="4004" y="2101"/>
              <a:ext cx="204" cy="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600">
                  <a:latin typeface="Comic Sans MS" pitchFamily="-106" charset="0"/>
                  <a:sym typeface="Symbol" pitchFamily="-106" charset="2"/>
                </a:rPr>
                <a:t> </a:t>
              </a:r>
            </a:p>
            <a:p>
              <a:pPr>
                <a:lnSpc>
                  <a:spcPct val="70000"/>
                </a:lnSpc>
              </a:pPr>
              <a:r>
                <a:rPr lang="en-US" sz="1600">
                  <a:latin typeface="Comic Sans MS" pitchFamily="-106" charset="0"/>
                </a:rPr>
                <a:t>1</a:t>
              </a:r>
            </a:p>
          </p:txBody>
        </p:sp>
        <p:sp>
          <p:nvSpPr>
            <p:cNvPr id="45244" name="Line 136"/>
            <p:cNvSpPr>
              <a:spLocks noChangeShapeType="1"/>
            </p:cNvSpPr>
            <p:nvPr/>
          </p:nvSpPr>
          <p:spPr bwMode="auto">
            <a:xfrm flipH="1" flipV="1">
              <a:off x="3941" y="2102"/>
              <a:ext cx="99" cy="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5175" name="Text Box 137"/>
          <p:cNvSpPr txBox="1">
            <a:spLocks noChangeArrowheads="1"/>
          </p:cNvSpPr>
          <p:nvPr/>
        </p:nvSpPr>
        <p:spPr bwMode="auto">
          <a:xfrm>
            <a:off x="3827463" y="3937000"/>
            <a:ext cx="60960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70000"/>
              </a:lnSpc>
            </a:pPr>
            <a:r>
              <a:rPr lang="en-US" sz="1600" dirty="0">
                <a:latin typeface="Comic Sans MS" pitchFamily="-106" charset="0"/>
                <a:sym typeface="Symbol" pitchFamily="-106" charset="2"/>
              </a:rPr>
              <a:t>←</a:t>
            </a:r>
            <a:r>
              <a:rPr lang="en-US" sz="1600" dirty="0">
                <a:latin typeface="Comic Sans MS" pitchFamily="-106" charset="0"/>
              </a:rPr>
              <a:t>1</a:t>
            </a:r>
          </a:p>
        </p:txBody>
      </p:sp>
      <p:sp>
        <p:nvSpPr>
          <p:cNvPr id="45176" name="Text Box 138"/>
          <p:cNvSpPr txBox="1">
            <a:spLocks noChangeArrowheads="1"/>
          </p:cNvSpPr>
          <p:nvPr/>
        </p:nvSpPr>
        <p:spPr bwMode="auto">
          <a:xfrm>
            <a:off x="4414838" y="3937000"/>
            <a:ext cx="60960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70000"/>
              </a:lnSpc>
            </a:pPr>
            <a:r>
              <a:rPr lang="en-US" sz="1600" dirty="0">
                <a:latin typeface="Comic Sans MS" pitchFamily="-106" charset="0"/>
                <a:sym typeface="Symbol" pitchFamily="-106" charset="2"/>
              </a:rPr>
              <a:t>←</a:t>
            </a:r>
            <a:r>
              <a:rPr lang="en-US" sz="1600" dirty="0">
                <a:latin typeface="Comic Sans MS" pitchFamily="-106" charset="0"/>
              </a:rPr>
              <a:t>1</a:t>
            </a:r>
          </a:p>
        </p:txBody>
      </p:sp>
      <p:sp>
        <p:nvSpPr>
          <p:cNvPr id="45177" name="Text Box 139"/>
          <p:cNvSpPr txBox="1">
            <a:spLocks noChangeArrowheads="1"/>
          </p:cNvSpPr>
          <p:nvPr/>
        </p:nvSpPr>
        <p:spPr bwMode="auto">
          <a:xfrm>
            <a:off x="5151438" y="3765550"/>
            <a:ext cx="323850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70000"/>
              </a:lnSpc>
            </a:pPr>
            <a:r>
              <a:rPr lang="en-US" sz="1600" dirty="0">
                <a:latin typeface="Comic Sans MS" pitchFamily="-106" charset="0"/>
                <a:sym typeface="Symbol" pitchFamily="-106" charset="2"/>
              </a:rPr>
              <a:t>↑</a:t>
            </a:r>
          </a:p>
          <a:p>
            <a:pPr>
              <a:lnSpc>
                <a:spcPct val="70000"/>
              </a:lnSpc>
            </a:pPr>
            <a:r>
              <a:rPr lang="en-US" sz="1600" dirty="0">
                <a:latin typeface="Comic Sans MS" pitchFamily="-106" charset="0"/>
              </a:rPr>
              <a:t>1</a:t>
            </a:r>
          </a:p>
        </p:txBody>
      </p:sp>
      <p:grpSp>
        <p:nvGrpSpPr>
          <p:cNvPr id="7" name="Group 140"/>
          <p:cNvGrpSpPr>
            <a:grpSpLocks/>
          </p:cNvGrpSpPr>
          <p:nvPr/>
        </p:nvGrpSpPr>
        <p:grpSpPr bwMode="auto">
          <a:xfrm>
            <a:off x="5718175" y="3765550"/>
            <a:ext cx="423863" cy="434975"/>
            <a:chOff x="3941" y="2101"/>
            <a:chExt cx="267" cy="274"/>
          </a:xfrm>
        </p:grpSpPr>
        <p:sp>
          <p:nvSpPr>
            <p:cNvPr id="45241" name="Text Box 141"/>
            <p:cNvSpPr txBox="1">
              <a:spLocks noChangeArrowheads="1"/>
            </p:cNvSpPr>
            <p:nvPr/>
          </p:nvSpPr>
          <p:spPr bwMode="auto">
            <a:xfrm>
              <a:off x="4004" y="2101"/>
              <a:ext cx="204" cy="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600">
                  <a:latin typeface="Comic Sans MS" pitchFamily="-106" charset="0"/>
                  <a:sym typeface="Symbol" pitchFamily="-106" charset="2"/>
                </a:rPr>
                <a:t> </a:t>
              </a:r>
            </a:p>
            <a:p>
              <a:pPr>
                <a:lnSpc>
                  <a:spcPct val="70000"/>
                </a:lnSpc>
              </a:pPr>
              <a:r>
                <a:rPr lang="en-US" sz="1600">
                  <a:latin typeface="Comic Sans MS" pitchFamily="-106" charset="0"/>
                </a:rPr>
                <a:t>2</a:t>
              </a:r>
            </a:p>
          </p:txBody>
        </p:sp>
        <p:sp>
          <p:nvSpPr>
            <p:cNvPr id="45242" name="Line 142"/>
            <p:cNvSpPr>
              <a:spLocks noChangeShapeType="1"/>
            </p:cNvSpPr>
            <p:nvPr/>
          </p:nvSpPr>
          <p:spPr bwMode="auto">
            <a:xfrm flipH="1" flipV="1">
              <a:off x="3941" y="2102"/>
              <a:ext cx="99" cy="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5179" name="Text Box 143"/>
          <p:cNvSpPr txBox="1">
            <a:spLocks noChangeArrowheads="1"/>
          </p:cNvSpPr>
          <p:nvPr/>
        </p:nvSpPr>
        <p:spPr bwMode="auto">
          <a:xfrm>
            <a:off x="6151563" y="3937000"/>
            <a:ext cx="60960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70000"/>
              </a:lnSpc>
            </a:pPr>
            <a:r>
              <a:rPr lang="en-US" sz="1600" dirty="0">
                <a:latin typeface="Comic Sans MS" pitchFamily="-106" charset="0"/>
                <a:sym typeface="Symbol" pitchFamily="-106" charset="2"/>
              </a:rPr>
              <a:t>←</a:t>
            </a:r>
            <a:r>
              <a:rPr lang="en-US" sz="1600" dirty="0">
                <a:latin typeface="Comic Sans MS" pitchFamily="-106" charset="0"/>
              </a:rPr>
              <a:t>2</a:t>
            </a:r>
          </a:p>
        </p:txBody>
      </p:sp>
      <p:grpSp>
        <p:nvGrpSpPr>
          <p:cNvPr id="8" name="Group 144"/>
          <p:cNvGrpSpPr>
            <a:grpSpLocks/>
          </p:cNvGrpSpPr>
          <p:nvPr/>
        </p:nvGrpSpPr>
        <p:grpSpPr bwMode="auto">
          <a:xfrm>
            <a:off x="3403600" y="4229100"/>
            <a:ext cx="3209925" cy="434975"/>
            <a:chOff x="2144" y="2664"/>
            <a:chExt cx="2022" cy="274"/>
          </a:xfrm>
        </p:grpSpPr>
        <p:sp>
          <p:nvSpPr>
            <p:cNvPr id="45233" name="Text Box 145"/>
            <p:cNvSpPr txBox="1">
              <a:spLocks noChangeArrowheads="1"/>
            </p:cNvSpPr>
            <p:nvPr/>
          </p:nvSpPr>
          <p:spPr bwMode="auto">
            <a:xfrm>
              <a:off x="2144" y="2664"/>
              <a:ext cx="204" cy="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  <a:sym typeface="Symbol" pitchFamily="-106" charset="2"/>
                </a:rPr>
                <a:t>↑</a:t>
              </a:r>
            </a:p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</a:rPr>
                <a:t>1</a:t>
              </a:r>
            </a:p>
          </p:txBody>
        </p:sp>
        <p:sp>
          <p:nvSpPr>
            <p:cNvPr id="45234" name="Text Box 146"/>
            <p:cNvSpPr txBox="1">
              <a:spLocks noChangeArrowheads="1"/>
            </p:cNvSpPr>
            <p:nvPr/>
          </p:nvSpPr>
          <p:spPr bwMode="auto">
            <a:xfrm>
              <a:off x="2495" y="2664"/>
              <a:ext cx="204" cy="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  <a:sym typeface="Symbol" pitchFamily="-106" charset="2"/>
                </a:rPr>
                <a:t>↑</a:t>
              </a:r>
            </a:p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</a:rPr>
                <a:t>1</a:t>
              </a:r>
            </a:p>
          </p:txBody>
        </p:sp>
        <p:grpSp>
          <p:nvGrpSpPr>
            <p:cNvPr id="9" name="Group 147"/>
            <p:cNvGrpSpPr>
              <a:grpSpLocks/>
            </p:cNvGrpSpPr>
            <p:nvPr/>
          </p:nvGrpSpPr>
          <p:grpSpPr bwMode="auto">
            <a:xfrm>
              <a:off x="2843" y="2664"/>
              <a:ext cx="267" cy="274"/>
              <a:chOff x="3941" y="2101"/>
              <a:chExt cx="267" cy="274"/>
            </a:xfrm>
          </p:grpSpPr>
          <p:sp>
            <p:nvSpPr>
              <p:cNvPr id="45239" name="Text Box 148"/>
              <p:cNvSpPr txBox="1">
                <a:spLocks noChangeArrowheads="1"/>
              </p:cNvSpPr>
              <p:nvPr/>
            </p:nvSpPr>
            <p:spPr bwMode="auto">
              <a:xfrm>
                <a:off x="4004" y="2101"/>
                <a:ext cx="204" cy="2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>
                  <a:lnSpc>
                    <a:spcPct val="70000"/>
                  </a:lnSpc>
                </a:pPr>
                <a:r>
                  <a:rPr lang="en-US" sz="1600">
                    <a:latin typeface="Comic Sans MS" pitchFamily="-106" charset="0"/>
                    <a:sym typeface="Symbol" pitchFamily="-106" charset="2"/>
                  </a:rPr>
                  <a:t> </a:t>
                </a:r>
              </a:p>
              <a:p>
                <a:pPr>
                  <a:lnSpc>
                    <a:spcPct val="70000"/>
                  </a:lnSpc>
                </a:pPr>
                <a:r>
                  <a:rPr lang="en-US" sz="1600">
                    <a:latin typeface="Comic Sans MS" pitchFamily="-106" charset="0"/>
                  </a:rPr>
                  <a:t>2</a:t>
                </a:r>
              </a:p>
            </p:txBody>
          </p:sp>
          <p:sp>
            <p:nvSpPr>
              <p:cNvPr id="45240" name="Line 149"/>
              <p:cNvSpPr>
                <a:spLocks noChangeShapeType="1"/>
              </p:cNvSpPr>
              <p:nvPr/>
            </p:nvSpPr>
            <p:spPr bwMode="auto">
              <a:xfrm flipH="1" flipV="1">
                <a:off x="3941" y="2102"/>
                <a:ext cx="99" cy="9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5236" name="Text Box 150"/>
            <p:cNvSpPr txBox="1">
              <a:spLocks noChangeArrowheads="1"/>
            </p:cNvSpPr>
            <p:nvPr/>
          </p:nvSpPr>
          <p:spPr bwMode="auto">
            <a:xfrm>
              <a:off x="3170" y="2772"/>
              <a:ext cx="384" cy="1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  <a:sym typeface="Symbol" pitchFamily="-106" charset="2"/>
                </a:rPr>
                <a:t>←</a:t>
              </a:r>
              <a:r>
                <a:rPr lang="en-US" sz="1600" dirty="0">
                  <a:latin typeface="Comic Sans MS" pitchFamily="-106" charset="0"/>
                </a:rPr>
                <a:t>2</a:t>
              </a:r>
            </a:p>
          </p:txBody>
        </p:sp>
        <p:sp>
          <p:nvSpPr>
            <p:cNvPr id="45237" name="Text Box 151"/>
            <p:cNvSpPr txBox="1">
              <a:spLocks noChangeArrowheads="1"/>
            </p:cNvSpPr>
            <p:nvPr/>
          </p:nvSpPr>
          <p:spPr bwMode="auto">
            <a:xfrm>
              <a:off x="3638" y="2664"/>
              <a:ext cx="204" cy="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  <a:sym typeface="Symbol" pitchFamily="-106" charset="2"/>
                </a:rPr>
                <a:t>↑</a:t>
              </a:r>
            </a:p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</a:rPr>
                <a:t>2</a:t>
              </a:r>
            </a:p>
          </p:txBody>
        </p:sp>
        <p:sp>
          <p:nvSpPr>
            <p:cNvPr id="45238" name="Text Box 152"/>
            <p:cNvSpPr txBox="1">
              <a:spLocks noChangeArrowheads="1"/>
            </p:cNvSpPr>
            <p:nvPr/>
          </p:nvSpPr>
          <p:spPr bwMode="auto">
            <a:xfrm>
              <a:off x="3962" y="2664"/>
              <a:ext cx="204" cy="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  <a:sym typeface="Symbol" pitchFamily="-106" charset="2"/>
                </a:rPr>
                <a:t>↑</a:t>
              </a:r>
            </a:p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</a:rPr>
                <a:t>2</a:t>
              </a:r>
            </a:p>
          </p:txBody>
        </p:sp>
      </p:grpSp>
      <p:grpSp>
        <p:nvGrpSpPr>
          <p:cNvPr id="10" name="Group 153"/>
          <p:cNvGrpSpPr>
            <a:grpSpLocks/>
          </p:cNvGrpSpPr>
          <p:nvPr/>
        </p:nvGrpSpPr>
        <p:grpSpPr bwMode="auto">
          <a:xfrm>
            <a:off x="3397250" y="4664075"/>
            <a:ext cx="3381375" cy="434975"/>
            <a:chOff x="2140" y="2938"/>
            <a:chExt cx="2130" cy="274"/>
          </a:xfrm>
        </p:grpSpPr>
        <p:grpSp>
          <p:nvGrpSpPr>
            <p:cNvPr id="11" name="Group 154"/>
            <p:cNvGrpSpPr>
              <a:grpSpLocks/>
            </p:cNvGrpSpPr>
            <p:nvPr/>
          </p:nvGrpSpPr>
          <p:grpSpPr bwMode="auto">
            <a:xfrm>
              <a:off x="2140" y="2938"/>
              <a:ext cx="267" cy="274"/>
              <a:chOff x="3941" y="2101"/>
              <a:chExt cx="267" cy="274"/>
            </a:xfrm>
          </p:grpSpPr>
          <p:sp>
            <p:nvSpPr>
              <p:cNvPr id="45231" name="Text Box 155"/>
              <p:cNvSpPr txBox="1">
                <a:spLocks noChangeArrowheads="1"/>
              </p:cNvSpPr>
              <p:nvPr/>
            </p:nvSpPr>
            <p:spPr bwMode="auto">
              <a:xfrm>
                <a:off x="4004" y="2101"/>
                <a:ext cx="204" cy="2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>
                  <a:lnSpc>
                    <a:spcPct val="70000"/>
                  </a:lnSpc>
                </a:pPr>
                <a:r>
                  <a:rPr lang="en-US" sz="1600">
                    <a:latin typeface="Comic Sans MS" pitchFamily="-106" charset="0"/>
                    <a:sym typeface="Symbol" pitchFamily="-106" charset="2"/>
                  </a:rPr>
                  <a:t> </a:t>
                </a:r>
              </a:p>
              <a:p>
                <a:pPr>
                  <a:lnSpc>
                    <a:spcPct val="70000"/>
                  </a:lnSpc>
                </a:pPr>
                <a:r>
                  <a:rPr lang="en-US" sz="1600">
                    <a:latin typeface="Comic Sans MS" pitchFamily="-106" charset="0"/>
                  </a:rPr>
                  <a:t>1</a:t>
                </a:r>
              </a:p>
            </p:txBody>
          </p:sp>
          <p:sp>
            <p:nvSpPr>
              <p:cNvPr id="45232" name="Line 156"/>
              <p:cNvSpPr>
                <a:spLocks noChangeShapeType="1"/>
              </p:cNvSpPr>
              <p:nvPr/>
            </p:nvSpPr>
            <p:spPr bwMode="auto">
              <a:xfrm flipH="1" flipV="1">
                <a:off x="3941" y="2102"/>
                <a:ext cx="99" cy="9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5224" name="Text Box 157"/>
            <p:cNvSpPr txBox="1">
              <a:spLocks noChangeArrowheads="1"/>
            </p:cNvSpPr>
            <p:nvPr/>
          </p:nvSpPr>
          <p:spPr bwMode="auto">
            <a:xfrm>
              <a:off x="2510" y="2938"/>
              <a:ext cx="204" cy="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  <a:sym typeface="Symbol" pitchFamily="-106" charset="2"/>
                </a:rPr>
                <a:t>↑</a:t>
              </a:r>
            </a:p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</a:rPr>
                <a:t>1</a:t>
              </a:r>
            </a:p>
          </p:txBody>
        </p:sp>
        <p:sp>
          <p:nvSpPr>
            <p:cNvPr id="45225" name="Text Box 158"/>
            <p:cNvSpPr txBox="1">
              <a:spLocks noChangeArrowheads="1"/>
            </p:cNvSpPr>
            <p:nvPr/>
          </p:nvSpPr>
          <p:spPr bwMode="auto">
            <a:xfrm>
              <a:off x="2888" y="2938"/>
              <a:ext cx="204" cy="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  <a:sym typeface="Symbol" pitchFamily="-106" charset="2"/>
                </a:rPr>
                <a:t>↑</a:t>
              </a:r>
            </a:p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</a:rPr>
                <a:t>2</a:t>
              </a:r>
            </a:p>
          </p:txBody>
        </p:sp>
        <p:sp>
          <p:nvSpPr>
            <p:cNvPr id="45226" name="Text Box 159"/>
            <p:cNvSpPr txBox="1">
              <a:spLocks noChangeArrowheads="1"/>
            </p:cNvSpPr>
            <p:nvPr/>
          </p:nvSpPr>
          <p:spPr bwMode="auto">
            <a:xfrm>
              <a:off x="3212" y="2938"/>
              <a:ext cx="204" cy="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  <a:sym typeface="Symbol" pitchFamily="-106" charset="2"/>
                </a:rPr>
                <a:t>↑</a:t>
              </a:r>
            </a:p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</a:rPr>
                <a:t>2</a:t>
              </a:r>
            </a:p>
          </p:txBody>
        </p:sp>
        <p:grpSp>
          <p:nvGrpSpPr>
            <p:cNvPr id="12" name="Group 160"/>
            <p:cNvGrpSpPr>
              <a:grpSpLocks/>
            </p:cNvGrpSpPr>
            <p:nvPr/>
          </p:nvGrpSpPr>
          <p:grpSpPr bwMode="auto">
            <a:xfrm>
              <a:off x="3580" y="2938"/>
              <a:ext cx="267" cy="274"/>
              <a:chOff x="3941" y="2101"/>
              <a:chExt cx="267" cy="274"/>
            </a:xfrm>
          </p:grpSpPr>
          <p:sp>
            <p:nvSpPr>
              <p:cNvPr id="45229" name="Text Box 161"/>
              <p:cNvSpPr txBox="1">
                <a:spLocks noChangeArrowheads="1"/>
              </p:cNvSpPr>
              <p:nvPr/>
            </p:nvSpPr>
            <p:spPr bwMode="auto">
              <a:xfrm>
                <a:off x="4004" y="2101"/>
                <a:ext cx="204" cy="2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>
                  <a:lnSpc>
                    <a:spcPct val="70000"/>
                  </a:lnSpc>
                </a:pPr>
                <a:r>
                  <a:rPr lang="en-US" sz="1600">
                    <a:latin typeface="Comic Sans MS" pitchFamily="-106" charset="0"/>
                    <a:sym typeface="Symbol" pitchFamily="-106" charset="2"/>
                  </a:rPr>
                  <a:t> </a:t>
                </a:r>
              </a:p>
              <a:p>
                <a:pPr>
                  <a:lnSpc>
                    <a:spcPct val="70000"/>
                  </a:lnSpc>
                </a:pPr>
                <a:r>
                  <a:rPr lang="en-US" sz="1600">
                    <a:latin typeface="Comic Sans MS" pitchFamily="-106" charset="0"/>
                  </a:rPr>
                  <a:t>3</a:t>
                </a:r>
              </a:p>
            </p:txBody>
          </p:sp>
          <p:sp>
            <p:nvSpPr>
              <p:cNvPr id="45230" name="Line 162"/>
              <p:cNvSpPr>
                <a:spLocks noChangeShapeType="1"/>
              </p:cNvSpPr>
              <p:nvPr/>
            </p:nvSpPr>
            <p:spPr bwMode="auto">
              <a:xfrm flipH="1" flipV="1">
                <a:off x="3941" y="2102"/>
                <a:ext cx="99" cy="9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5228" name="Text Box 163"/>
            <p:cNvSpPr txBox="1">
              <a:spLocks noChangeArrowheads="1"/>
            </p:cNvSpPr>
            <p:nvPr/>
          </p:nvSpPr>
          <p:spPr bwMode="auto">
            <a:xfrm>
              <a:off x="3886" y="3046"/>
              <a:ext cx="384" cy="1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  <a:sym typeface="Symbol" pitchFamily="-106" charset="2"/>
                </a:rPr>
                <a:t>←</a:t>
              </a:r>
              <a:r>
                <a:rPr lang="en-US" sz="1600" dirty="0">
                  <a:latin typeface="Comic Sans MS" pitchFamily="-106" charset="0"/>
                </a:rPr>
                <a:t>3</a:t>
              </a:r>
            </a:p>
          </p:txBody>
        </p:sp>
      </p:grpSp>
      <p:grpSp>
        <p:nvGrpSpPr>
          <p:cNvPr id="13" name="Group 164"/>
          <p:cNvGrpSpPr>
            <a:grpSpLocks/>
          </p:cNvGrpSpPr>
          <p:nvPr/>
        </p:nvGrpSpPr>
        <p:grpSpPr bwMode="auto">
          <a:xfrm>
            <a:off x="3416300" y="5122863"/>
            <a:ext cx="3217863" cy="434975"/>
            <a:chOff x="2152" y="3227"/>
            <a:chExt cx="2027" cy="274"/>
          </a:xfrm>
        </p:grpSpPr>
        <p:sp>
          <p:nvSpPr>
            <p:cNvPr id="45215" name="Text Box 165"/>
            <p:cNvSpPr txBox="1">
              <a:spLocks noChangeArrowheads="1"/>
            </p:cNvSpPr>
            <p:nvPr/>
          </p:nvSpPr>
          <p:spPr bwMode="auto">
            <a:xfrm>
              <a:off x="2152" y="3227"/>
              <a:ext cx="204" cy="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  <a:sym typeface="Symbol" pitchFamily="-106" charset="2"/>
                </a:rPr>
                <a:t>↑</a:t>
              </a:r>
            </a:p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</a:rPr>
                <a:t>1</a:t>
              </a:r>
            </a:p>
          </p:txBody>
        </p:sp>
        <p:grpSp>
          <p:nvGrpSpPr>
            <p:cNvPr id="14" name="Group 166"/>
            <p:cNvGrpSpPr>
              <a:grpSpLocks/>
            </p:cNvGrpSpPr>
            <p:nvPr/>
          </p:nvGrpSpPr>
          <p:grpSpPr bwMode="auto">
            <a:xfrm>
              <a:off x="2484" y="3227"/>
              <a:ext cx="267" cy="274"/>
              <a:chOff x="3941" y="2101"/>
              <a:chExt cx="267" cy="274"/>
            </a:xfrm>
          </p:grpSpPr>
          <p:sp>
            <p:nvSpPr>
              <p:cNvPr id="45221" name="Text Box 167"/>
              <p:cNvSpPr txBox="1">
                <a:spLocks noChangeArrowheads="1"/>
              </p:cNvSpPr>
              <p:nvPr/>
            </p:nvSpPr>
            <p:spPr bwMode="auto">
              <a:xfrm>
                <a:off x="4004" y="2101"/>
                <a:ext cx="204" cy="2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>
                  <a:lnSpc>
                    <a:spcPct val="70000"/>
                  </a:lnSpc>
                </a:pPr>
                <a:r>
                  <a:rPr lang="en-US" sz="1600">
                    <a:latin typeface="Comic Sans MS" pitchFamily="-106" charset="0"/>
                    <a:sym typeface="Symbol" pitchFamily="-106" charset="2"/>
                  </a:rPr>
                  <a:t> </a:t>
                </a:r>
              </a:p>
              <a:p>
                <a:pPr>
                  <a:lnSpc>
                    <a:spcPct val="70000"/>
                  </a:lnSpc>
                </a:pPr>
                <a:r>
                  <a:rPr lang="en-US" sz="1600">
                    <a:latin typeface="Comic Sans MS" pitchFamily="-106" charset="0"/>
                  </a:rPr>
                  <a:t>2</a:t>
                </a:r>
              </a:p>
            </p:txBody>
          </p:sp>
          <p:sp>
            <p:nvSpPr>
              <p:cNvPr id="45222" name="Line 168"/>
              <p:cNvSpPr>
                <a:spLocks noChangeShapeType="1"/>
              </p:cNvSpPr>
              <p:nvPr/>
            </p:nvSpPr>
            <p:spPr bwMode="auto">
              <a:xfrm flipH="1" flipV="1">
                <a:off x="3941" y="2102"/>
                <a:ext cx="99" cy="9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5217" name="Text Box 169"/>
            <p:cNvSpPr txBox="1">
              <a:spLocks noChangeArrowheads="1"/>
            </p:cNvSpPr>
            <p:nvPr/>
          </p:nvSpPr>
          <p:spPr bwMode="auto">
            <a:xfrm>
              <a:off x="2888" y="3227"/>
              <a:ext cx="204" cy="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  <a:sym typeface="Symbol" pitchFamily="-106" charset="2"/>
                </a:rPr>
                <a:t>↑</a:t>
              </a:r>
            </a:p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</a:rPr>
                <a:t>2</a:t>
              </a:r>
            </a:p>
          </p:txBody>
        </p:sp>
        <p:sp>
          <p:nvSpPr>
            <p:cNvPr id="45218" name="Text Box 170"/>
            <p:cNvSpPr txBox="1">
              <a:spLocks noChangeArrowheads="1"/>
            </p:cNvSpPr>
            <p:nvPr/>
          </p:nvSpPr>
          <p:spPr bwMode="auto">
            <a:xfrm>
              <a:off x="3212" y="3227"/>
              <a:ext cx="204" cy="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  <a:sym typeface="Symbol" pitchFamily="-106" charset="2"/>
                </a:rPr>
                <a:t>↑</a:t>
              </a:r>
            </a:p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</a:rPr>
                <a:t>2</a:t>
              </a:r>
            </a:p>
          </p:txBody>
        </p:sp>
        <p:sp>
          <p:nvSpPr>
            <p:cNvPr id="45219" name="Text Box 171"/>
            <p:cNvSpPr txBox="1">
              <a:spLocks noChangeArrowheads="1"/>
            </p:cNvSpPr>
            <p:nvPr/>
          </p:nvSpPr>
          <p:spPr bwMode="auto">
            <a:xfrm>
              <a:off x="3614" y="3227"/>
              <a:ext cx="204" cy="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  <a:sym typeface="Symbol" pitchFamily="-106" charset="2"/>
                </a:rPr>
                <a:t>↑</a:t>
              </a:r>
            </a:p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</a:rPr>
                <a:t>3</a:t>
              </a:r>
            </a:p>
          </p:txBody>
        </p:sp>
        <p:sp>
          <p:nvSpPr>
            <p:cNvPr id="45220" name="Text Box 172"/>
            <p:cNvSpPr txBox="1">
              <a:spLocks noChangeArrowheads="1"/>
            </p:cNvSpPr>
            <p:nvPr/>
          </p:nvSpPr>
          <p:spPr bwMode="auto">
            <a:xfrm>
              <a:off x="3975" y="3227"/>
              <a:ext cx="204" cy="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  <a:sym typeface="Symbol" pitchFamily="-106" charset="2"/>
                </a:rPr>
                <a:t>↑</a:t>
              </a:r>
            </a:p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</a:rPr>
                <a:t>3</a:t>
              </a:r>
            </a:p>
          </p:txBody>
        </p:sp>
      </p:grpSp>
      <p:grpSp>
        <p:nvGrpSpPr>
          <p:cNvPr id="15" name="Group 173"/>
          <p:cNvGrpSpPr>
            <a:grpSpLocks/>
          </p:cNvGrpSpPr>
          <p:nvPr/>
        </p:nvGrpSpPr>
        <p:grpSpPr bwMode="auto">
          <a:xfrm>
            <a:off x="3409950" y="5568950"/>
            <a:ext cx="3249613" cy="434975"/>
            <a:chOff x="2148" y="3508"/>
            <a:chExt cx="2047" cy="274"/>
          </a:xfrm>
        </p:grpSpPr>
        <p:sp>
          <p:nvSpPr>
            <p:cNvPr id="45205" name="Text Box 174"/>
            <p:cNvSpPr txBox="1">
              <a:spLocks noChangeArrowheads="1"/>
            </p:cNvSpPr>
            <p:nvPr/>
          </p:nvSpPr>
          <p:spPr bwMode="auto">
            <a:xfrm>
              <a:off x="2148" y="3508"/>
              <a:ext cx="204" cy="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  <a:sym typeface="Symbol" pitchFamily="-106" charset="2"/>
                </a:rPr>
                <a:t>↑</a:t>
              </a:r>
            </a:p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</a:rPr>
                <a:t>1</a:t>
              </a:r>
            </a:p>
          </p:txBody>
        </p:sp>
        <p:sp>
          <p:nvSpPr>
            <p:cNvPr id="45206" name="Text Box 175"/>
            <p:cNvSpPr txBox="1">
              <a:spLocks noChangeArrowheads="1"/>
            </p:cNvSpPr>
            <p:nvPr/>
          </p:nvSpPr>
          <p:spPr bwMode="auto">
            <a:xfrm>
              <a:off x="2884" y="3508"/>
              <a:ext cx="204" cy="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  <a:sym typeface="Symbol" pitchFamily="-106" charset="2"/>
                </a:rPr>
                <a:t>↑</a:t>
              </a:r>
            </a:p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</a:rPr>
                <a:t>2</a:t>
              </a:r>
            </a:p>
          </p:txBody>
        </p:sp>
        <p:sp>
          <p:nvSpPr>
            <p:cNvPr id="45207" name="Text Box 176"/>
            <p:cNvSpPr txBox="1">
              <a:spLocks noChangeArrowheads="1"/>
            </p:cNvSpPr>
            <p:nvPr/>
          </p:nvSpPr>
          <p:spPr bwMode="auto">
            <a:xfrm>
              <a:off x="3610" y="3508"/>
              <a:ext cx="204" cy="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  <a:sym typeface="Symbol" pitchFamily="-106" charset="2"/>
                </a:rPr>
                <a:t>↑</a:t>
              </a:r>
            </a:p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</a:rPr>
                <a:t>3</a:t>
              </a:r>
            </a:p>
          </p:txBody>
        </p:sp>
        <p:sp>
          <p:nvSpPr>
            <p:cNvPr id="45208" name="Text Box 177"/>
            <p:cNvSpPr txBox="1">
              <a:spLocks noChangeArrowheads="1"/>
            </p:cNvSpPr>
            <p:nvPr/>
          </p:nvSpPr>
          <p:spPr bwMode="auto">
            <a:xfrm>
              <a:off x="2530" y="3508"/>
              <a:ext cx="204" cy="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  <a:sym typeface="Symbol" pitchFamily="-106" charset="2"/>
                </a:rPr>
                <a:t>↑</a:t>
              </a:r>
            </a:p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</a:rPr>
                <a:t>2</a:t>
              </a:r>
            </a:p>
          </p:txBody>
        </p:sp>
        <p:grpSp>
          <p:nvGrpSpPr>
            <p:cNvPr id="16" name="Group 178"/>
            <p:cNvGrpSpPr>
              <a:grpSpLocks/>
            </p:cNvGrpSpPr>
            <p:nvPr/>
          </p:nvGrpSpPr>
          <p:grpSpPr bwMode="auto">
            <a:xfrm>
              <a:off x="3226" y="3508"/>
              <a:ext cx="267" cy="274"/>
              <a:chOff x="3941" y="2101"/>
              <a:chExt cx="267" cy="274"/>
            </a:xfrm>
          </p:grpSpPr>
          <p:sp>
            <p:nvSpPr>
              <p:cNvPr id="45213" name="Text Box 179"/>
              <p:cNvSpPr txBox="1">
                <a:spLocks noChangeArrowheads="1"/>
              </p:cNvSpPr>
              <p:nvPr/>
            </p:nvSpPr>
            <p:spPr bwMode="auto">
              <a:xfrm>
                <a:off x="4004" y="2101"/>
                <a:ext cx="204" cy="2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>
                  <a:lnSpc>
                    <a:spcPct val="70000"/>
                  </a:lnSpc>
                </a:pPr>
                <a:r>
                  <a:rPr lang="en-US" sz="1600">
                    <a:latin typeface="Comic Sans MS" pitchFamily="-106" charset="0"/>
                    <a:sym typeface="Symbol" pitchFamily="-106" charset="2"/>
                  </a:rPr>
                  <a:t> </a:t>
                </a:r>
              </a:p>
              <a:p>
                <a:pPr>
                  <a:lnSpc>
                    <a:spcPct val="70000"/>
                  </a:lnSpc>
                </a:pPr>
                <a:r>
                  <a:rPr lang="en-US" sz="1600">
                    <a:latin typeface="Comic Sans MS" pitchFamily="-106" charset="0"/>
                  </a:rPr>
                  <a:t>3</a:t>
                </a:r>
              </a:p>
            </p:txBody>
          </p:sp>
          <p:sp>
            <p:nvSpPr>
              <p:cNvPr id="45214" name="Line 180"/>
              <p:cNvSpPr>
                <a:spLocks noChangeShapeType="1"/>
              </p:cNvSpPr>
              <p:nvPr/>
            </p:nvSpPr>
            <p:spPr bwMode="auto">
              <a:xfrm flipH="1" flipV="1">
                <a:off x="3941" y="2102"/>
                <a:ext cx="99" cy="9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7" name="Group 181"/>
            <p:cNvGrpSpPr>
              <a:grpSpLocks/>
            </p:cNvGrpSpPr>
            <p:nvPr/>
          </p:nvGrpSpPr>
          <p:grpSpPr bwMode="auto">
            <a:xfrm>
              <a:off x="3928" y="3508"/>
              <a:ext cx="267" cy="274"/>
              <a:chOff x="3941" y="2101"/>
              <a:chExt cx="267" cy="274"/>
            </a:xfrm>
          </p:grpSpPr>
          <p:sp>
            <p:nvSpPr>
              <p:cNvPr id="45211" name="Text Box 182"/>
              <p:cNvSpPr txBox="1">
                <a:spLocks noChangeArrowheads="1"/>
              </p:cNvSpPr>
              <p:nvPr/>
            </p:nvSpPr>
            <p:spPr bwMode="auto">
              <a:xfrm>
                <a:off x="4004" y="2101"/>
                <a:ext cx="204" cy="2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>
                  <a:lnSpc>
                    <a:spcPct val="70000"/>
                  </a:lnSpc>
                </a:pPr>
                <a:r>
                  <a:rPr lang="en-US" sz="1600">
                    <a:latin typeface="Comic Sans MS" pitchFamily="-106" charset="0"/>
                    <a:sym typeface="Symbol" pitchFamily="-106" charset="2"/>
                  </a:rPr>
                  <a:t> </a:t>
                </a:r>
              </a:p>
              <a:p>
                <a:pPr>
                  <a:lnSpc>
                    <a:spcPct val="70000"/>
                  </a:lnSpc>
                </a:pPr>
                <a:r>
                  <a:rPr lang="en-US" sz="1600">
                    <a:latin typeface="Comic Sans MS" pitchFamily="-106" charset="0"/>
                  </a:rPr>
                  <a:t>4</a:t>
                </a:r>
              </a:p>
            </p:txBody>
          </p:sp>
          <p:sp>
            <p:nvSpPr>
              <p:cNvPr id="45212" name="Line 183"/>
              <p:cNvSpPr>
                <a:spLocks noChangeShapeType="1"/>
              </p:cNvSpPr>
              <p:nvPr/>
            </p:nvSpPr>
            <p:spPr bwMode="auto">
              <a:xfrm flipH="1" flipV="1">
                <a:off x="3941" y="2102"/>
                <a:ext cx="99" cy="9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18" name="Group 184"/>
          <p:cNvGrpSpPr>
            <a:grpSpLocks/>
          </p:cNvGrpSpPr>
          <p:nvPr/>
        </p:nvGrpSpPr>
        <p:grpSpPr bwMode="auto">
          <a:xfrm>
            <a:off x="3332163" y="5999163"/>
            <a:ext cx="3340100" cy="434975"/>
            <a:chOff x="2099" y="3779"/>
            <a:chExt cx="2104" cy="274"/>
          </a:xfrm>
        </p:grpSpPr>
        <p:grpSp>
          <p:nvGrpSpPr>
            <p:cNvPr id="19" name="Group 185"/>
            <p:cNvGrpSpPr>
              <a:grpSpLocks/>
            </p:cNvGrpSpPr>
            <p:nvPr/>
          </p:nvGrpSpPr>
          <p:grpSpPr bwMode="auto">
            <a:xfrm>
              <a:off x="2099" y="3779"/>
              <a:ext cx="267" cy="274"/>
              <a:chOff x="3941" y="2101"/>
              <a:chExt cx="267" cy="274"/>
            </a:xfrm>
          </p:grpSpPr>
          <p:sp>
            <p:nvSpPr>
              <p:cNvPr id="45203" name="Text Box 186"/>
              <p:cNvSpPr txBox="1">
                <a:spLocks noChangeArrowheads="1"/>
              </p:cNvSpPr>
              <p:nvPr/>
            </p:nvSpPr>
            <p:spPr bwMode="auto">
              <a:xfrm>
                <a:off x="4004" y="2101"/>
                <a:ext cx="204" cy="2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>
                  <a:lnSpc>
                    <a:spcPct val="70000"/>
                  </a:lnSpc>
                </a:pPr>
                <a:r>
                  <a:rPr lang="en-US" sz="1600">
                    <a:latin typeface="Comic Sans MS" pitchFamily="-106" charset="0"/>
                    <a:sym typeface="Symbol" pitchFamily="-106" charset="2"/>
                  </a:rPr>
                  <a:t> </a:t>
                </a:r>
              </a:p>
              <a:p>
                <a:pPr>
                  <a:lnSpc>
                    <a:spcPct val="70000"/>
                  </a:lnSpc>
                </a:pPr>
                <a:r>
                  <a:rPr lang="en-US" sz="1600">
                    <a:latin typeface="Comic Sans MS" pitchFamily="-106" charset="0"/>
                  </a:rPr>
                  <a:t>1</a:t>
                </a:r>
              </a:p>
            </p:txBody>
          </p:sp>
          <p:sp>
            <p:nvSpPr>
              <p:cNvPr id="45204" name="Line 187"/>
              <p:cNvSpPr>
                <a:spLocks noChangeShapeType="1"/>
              </p:cNvSpPr>
              <p:nvPr/>
            </p:nvSpPr>
            <p:spPr bwMode="auto">
              <a:xfrm flipH="1" flipV="1">
                <a:off x="3941" y="2102"/>
                <a:ext cx="99" cy="9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5196" name="Text Box 188"/>
            <p:cNvSpPr txBox="1">
              <a:spLocks noChangeArrowheads="1"/>
            </p:cNvSpPr>
            <p:nvPr/>
          </p:nvSpPr>
          <p:spPr bwMode="auto">
            <a:xfrm>
              <a:off x="2883" y="3779"/>
              <a:ext cx="204" cy="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  <a:sym typeface="Symbol" pitchFamily="-106" charset="2"/>
                </a:rPr>
                <a:t>↑</a:t>
              </a:r>
            </a:p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</a:rPr>
                <a:t>2</a:t>
              </a:r>
            </a:p>
          </p:txBody>
        </p:sp>
        <p:sp>
          <p:nvSpPr>
            <p:cNvPr id="45197" name="Text Box 189"/>
            <p:cNvSpPr txBox="1">
              <a:spLocks noChangeArrowheads="1"/>
            </p:cNvSpPr>
            <p:nvPr/>
          </p:nvSpPr>
          <p:spPr bwMode="auto">
            <a:xfrm>
              <a:off x="2529" y="3779"/>
              <a:ext cx="204" cy="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  <a:sym typeface="Symbol" pitchFamily="-106" charset="2"/>
                </a:rPr>
                <a:t>↑</a:t>
              </a:r>
            </a:p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</a:rPr>
                <a:t>2</a:t>
              </a:r>
            </a:p>
          </p:txBody>
        </p:sp>
        <p:sp>
          <p:nvSpPr>
            <p:cNvPr id="45198" name="Text Box 190"/>
            <p:cNvSpPr txBox="1">
              <a:spLocks noChangeArrowheads="1"/>
            </p:cNvSpPr>
            <p:nvPr/>
          </p:nvSpPr>
          <p:spPr bwMode="auto">
            <a:xfrm>
              <a:off x="3274" y="3779"/>
              <a:ext cx="204" cy="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  <a:sym typeface="Symbol" pitchFamily="-106" charset="2"/>
                </a:rPr>
                <a:t>↑</a:t>
              </a:r>
            </a:p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</a:rPr>
                <a:t>3</a:t>
              </a:r>
            </a:p>
          </p:txBody>
        </p:sp>
        <p:grpSp>
          <p:nvGrpSpPr>
            <p:cNvPr id="20" name="Group 191"/>
            <p:cNvGrpSpPr>
              <a:grpSpLocks/>
            </p:cNvGrpSpPr>
            <p:nvPr/>
          </p:nvGrpSpPr>
          <p:grpSpPr bwMode="auto">
            <a:xfrm>
              <a:off x="3629" y="3779"/>
              <a:ext cx="267" cy="274"/>
              <a:chOff x="3941" y="2101"/>
              <a:chExt cx="267" cy="274"/>
            </a:xfrm>
          </p:grpSpPr>
          <p:sp>
            <p:nvSpPr>
              <p:cNvPr id="45201" name="Text Box 192"/>
              <p:cNvSpPr txBox="1">
                <a:spLocks noChangeArrowheads="1"/>
              </p:cNvSpPr>
              <p:nvPr/>
            </p:nvSpPr>
            <p:spPr bwMode="auto">
              <a:xfrm>
                <a:off x="4004" y="2101"/>
                <a:ext cx="204" cy="2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>
                  <a:lnSpc>
                    <a:spcPct val="70000"/>
                  </a:lnSpc>
                </a:pPr>
                <a:r>
                  <a:rPr lang="en-US" sz="1600">
                    <a:latin typeface="Comic Sans MS" pitchFamily="-106" charset="0"/>
                    <a:sym typeface="Symbol" pitchFamily="-106" charset="2"/>
                  </a:rPr>
                  <a:t> </a:t>
                </a:r>
              </a:p>
              <a:p>
                <a:pPr>
                  <a:lnSpc>
                    <a:spcPct val="70000"/>
                  </a:lnSpc>
                </a:pPr>
                <a:r>
                  <a:rPr lang="en-US" sz="1600">
                    <a:latin typeface="Comic Sans MS" pitchFamily="-106" charset="0"/>
                  </a:rPr>
                  <a:t>4</a:t>
                </a:r>
              </a:p>
            </p:txBody>
          </p:sp>
          <p:sp>
            <p:nvSpPr>
              <p:cNvPr id="45202" name="Line 193"/>
              <p:cNvSpPr>
                <a:spLocks noChangeShapeType="1"/>
              </p:cNvSpPr>
              <p:nvPr/>
            </p:nvSpPr>
            <p:spPr bwMode="auto">
              <a:xfrm flipH="1" flipV="1">
                <a:off x="3941" y="2102"/>
                <a:ext cx="99" cy="9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5200" name="Text Box 194"/>
            <p:cNvSpPr txBox="1">
              <a:spLocks noChangeArrowheads="1"/>
            </p:cNvSpPr>
            <p:nvPr/>
          </p:nvSpPr>
          <p:spPr bwMode="auto">
            <a:xfrm>
              <a:off x="3999" y="3779"/>
              <a:ext cx="204" cy="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  <a:sym typeface="Symbol" pitchFamily="-106" charset="2"/>
                </a:rPr>
                <a:t>↑</a:t>
              </a:r>
            </a:p>
            <a:p>
              <a:pPr>
                <a:lnSpc>
                  <a:spcPct val="70000"/>
                </a:lnSpc>
              </a:pPr>
              <a:r>
                <a:rPr lang="en-US" sz="1600" dirty="0">
                  <a:latin typeface="Comic Sans MS" pitchFamily="-106" charset="0"/>
                </a:rPr>
                <a:t>4</a:t>
              </a:r>
            </a:p>
          </p:txBody>
        </p:sp>
      </p:grpSp>
      <p:sp>
        <p:nvSpPr>
          <p:cNvPr id="600259" name="Line 195"/>
          <p:cNvSpPr>
            <a:spLocks noChangeShapeType="1"/>
          </p:cNvSpPr>
          <p:nvPr/>
        </p:nvSpPr>
        <p:spPr bwMode="auto">
          <a:xfrm flipH="1" flipV="1">
            <a:off x="4149726" y="1677987"/>
            <a:ext cx="271462" cy="2730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0260" name="Oval 196"/>
          <p:cNvSpPr>
            <a:spLocks noChangeArrowheads="1"/>
          </p:cNvSpPr>
          <p:nvPr/>
        </p:nvSpPr>
        <p:spPr bwMode="auto">
          <a:xfrm>
            <a:off x="6343650" y="5680075"/>
            <a:ext cx="300038" cy="300038"/>
          </a:xfrm>
          <a:prstGeom prst="ellips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0261" name="Oval 197"/>
          <p:cNvSpPr>
            <a:spLocks noChangeArrowheads="1"/>
          </p:cNvSpPr>
          <p:nvPr/>
        </p:nvSpPr>
        <p:spPr bwMode="auto">
          <a:xfrm>
            <a:off x="5781675" y="4768850"/>
            <a:ext cx="300038" cy="300038"/>
          </a:xfrm>
          <a:prstGeom prst="ellips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0262" name="Oval 198"/>
          <p:cNvSpPr>
            <a:spLocks noChangeArrowheads="1"/>
          </p:cNvSpPr>
          <p:nvPr/>
        </p:nvSpPr>
        <p:spPr bwMode="auto">
          <a:xfrm>
            <a:off x="4619625" y="4349750"/>
            <a:ext cx="300038" cy="300038"/>
          </a:xfrm>
          <a:prstGeom prst="ellips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0263" name="Oval 199"/>
          <p:cNvSpPr>
            <a:spLocks noChangeArrowheads="1"/>
          </p:cNvSpPr>
          <p:nvPr/>
        </p:nvSpPr>
        <p:spPr bwMode="auto">
          <a:xfrm>
            <a:off x="3413125" y="3884613"/>
            <a:ext cx="300038" cy="300037"/>
          </a:xfrm>
          <a:prstGeom prst="ellips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0264" name="Oval 200"/>
          <p:cNvSpPr>
            <a:spLocks noChangeArrowheads="1"/>
          </p:cNvSpPr>
          <p:nvPr/>
        </p:nvSpPr>
        <p:spPr bwMode="auto">
          <a:xfrm>
            <a:off x="6337300" y="6115050"/>
            <a:ext cx="300038" cy="300038"/>
          </a:xfrm>
          <a:prstGeom prst="ellipse">
            <a:avLst/>
          </a:prstGeom>
          <a:noFill/>
          <a:ln w="12700">
            <a:solidFill>
              <a:srgbClr val="336699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0265" name="Oval 201"/>
          <p:cNvSpPr>
            <a:spLocks noChangeArrowheads="1"/>
          </p:cNvSpPr>
          <p:nvPr/>
        </p:nvSpPr>
        <p:spPr bwMode="auto">
          <a:xfrm>
            <a:off x="5738813" y="5246688"/>
            <a:ext cx="300037" cy="300037"/>
          </a:xfrm>
          <a:prstGeom prst="ellipse">
            <a:avLst/>
          </a:prstGeom>
          <a:noFill/>
          <a:ln w="12700">
            <a:solidFill>
              <a:srgbClr val="336699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0266" name="Oval 202"/>
          <p:cNvSpPr>
            <a:spLocks noChangeArrowheads="1"/>
          </p:cNvSpPr>
          <p:nvPr/>
        </p:nvSpPr>
        <p:spPr bwMode="auto">
          <a:xfrm>
            <a:off x="5253038" y="4359275"/>
            <a:ext cx="300037" cy="300038"/>
          </a:xfrm>
          <a:prstGeom prst="ellipse">
            <a:avLst/>
          </a:prstGeom>
          <a:noFill/>
          <a:ln w="12700">
            <a:solidFill>
              <a:srgbClr val="336699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0267" name="Oval 203"/>
          <p:cNvSpPr>
            <a:spLocks noChangeArrowheads="1"/>
          </p:cNvSpPr>
          <p:nvPr/>
        </p:nvSpPr>
        <p:spPr bwMode="auto">
          <a:xfrm>
            <a:off x="4038600" y="3895725"/>
            <a:ext cx="300038" cy="300038"/>
          </a:xfrm>
          <a:prstGeom prst="ellipse">
            <a:avLst/>
          </a:prstGeom>
          <a:noFill/>
          <a:ln w="12700">
            <a:solidFill>
              <a:srgbClr val="336699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0268" name="Oval 204"/>
          <p:cNvSpPr>
            <a:spLocks noChangeArrowheads="1"/>
          </p:cNvSpPr>
          <p:nvPr/>
        </p:nvSpPr>
        <p:spPr bwMode="auto">
          <a:xfrm>
            <a:off x="2811463" y="3395663"/>
            <a:ext cx="300037" cy="300037"/>
          </a:xfrm>
          <a:prstGeom prst="ellipse">
            <a:avLst/>
          </a:prstGeom>
          <a:noFill/>
          <a:ln w="12700">
            <a:solidFill>
              <a:srgbClr val="336699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3504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0259" grpId="0" animBg="1"/>
      <p:bldP spid="600260" grpId="0" animBg="1"/>
      <p:bldP spid="600261" grpId="0" animBg="1"/>
      <p:bldP spid="600262" grpId="0" animBg="1"/>
      <p:bldP spid="600263" grpId="0" animBg="1"/>
      <p:bldP spid="600264" grpId="0" animBg="1"/>
      <p:bldP spid="600265" grpId="0" animBg="1"/>
      <p:bldP spid="600266" grpId="0" animBg="1"/>
      <p:bldP spid="600267" grpId="0" animBg="1"/>
      <p:bldP spid="60026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CS 477/677 - Lecture 17</a:t>
            </a:r>
          </a:p>
        </p:txBody>
      </p:sp>
      <p:sp>
        <p:nvSpPr>
          <p:cNvPr id="471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PRINT-LCS(b, X, i, j)</a:t>
            </a:r>
          </a:p>
        </p:txBody>
      </p:sp>
      <p:sp>
        <p:nvSpPr>
          <p:cNvPr id="601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46188"/>
            <a:ext cx="8643937" cy="5376862"/>
          </a:xfrm>
        </p:spPr>
        <p:txBody>
          <a:bodyPr/>
          <a:lstStyle/>
          <a:p>
            <a:pPr marL="533400" indent="-533400" eaLnBrk="1" hangingPunct="1">
              <a:buFontTx/>
              <a:buAutoNum type="arabicPeriod"/>
            </a:pPr>
            <a:r>
              <a:rPr lang="en-US" b="1" dirty="0">
                <a:ea typeface="ＭＳ Ｐゴシック" pitchFamily="-106" charset="-128"/>
                <a:cs typeface="ＭＳ Ｐゴシック" pitchFamily="-106" charset="-128"/>
              </a:rPr>
              <a:t> if </a:t>
            </a:r>
            <a:r>
              <a:rPr lang="en-US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= 0 or j = 0</a:t>
            </a:r>
          </a:p>
          <a:p>
            <a:pPr marL="533400" indent="-533400" eaLnBrk="1" hangingPunct="1">
              <a:buFontTx/>
              <a:buAutoNum type="arabicPeriod"/>
            </a:pPr>
            <a:r>
              <a:rPr lang="en-US" b="1" dirty="0">
                <a:ea typeface="ＭＳ Ｐゴシック" pitchFamily="-106" charset="-128"/>
                <a:cs typeface="ＭＳ Ｐゴシック" pitchFamily="-106" charset="-128"/>
              </a:rPr>
              <a:t>   then return</a:t>
            </a:r>
          </a:p>
          <a:p>
            <a:pPr marL="533400" indent="-533400" eaLnBrk="1" hangingPunct="1">
              <a:buFontTx/>
              <a:buAutoNum type="arabicPeriod"/>
            </a:pPr>
            <a:r>
              <a:rPr lang="en-US" b="1" dirty="0">
                <a:ea typeface="ＭＳ Ｐゴシック" pitchFamily="-106" charset="-128"/>
                <a:cs typeface="ＭＳ Ｐゴシック" pitchFamily="-106" charset="-128"/>
              </a:rPr>
              <a:t> if 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b[</a:t>
            </a:r>
            <a:r>
              <a:rPr lang="en-US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, j] = “   ”</a:t>
            </a:r>
          </a:p>
          <a:p>
            <a:pPr marL="533400" indent="-533400" eaLnBrk="1" hangingPunct="1">
              <a:buFontTx/>
              <a:buAutoNum type="arabicPeriod"/>
            </a:pPr>
            <a:r>
              <a:rPr lang="en-US" b="1" dirty="0">
                <a:ea typeface="ＭＳ Ｐゴシック" pitchFamily="-106" charset="-128"/>
                <a:cs typeface="ＭＳ Ｐゴシック" pitchFamily="-106" charset="-128"/>
              </a:rPr>
              <a:t> 	then 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PRINT-LCS(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b, X, </a:t>
            </a:r>
            <a:r>
              <a:rPr lang="en-US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- 1, j - 1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)</a:t>
            </a:r>
          </a:p>
          <a:p>
            <a:pPr marL="533400" indent="-533400" eaLnBrk="1" hangingPunct="1">
              <a:buFontTx/>
              <a:buAutoNum type="arabicPeriod"/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 	        print 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x</a:t>
            </a:r>
            <a:r>
              <a:rPr lang="en-US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</a:t>
            </a:r>
          </a:p>
          <a:p>
            <a:pPr marL="533400" indent="-533400" eaLnBrk="1" hangingPunct="1">
              <a:buFontTx/>
              <a:buAutoNum type="arabicPeriod"/>
            </a:pPr>
            <a:r>
              <a:rPr lang="en-US" b="1" dirty="0">
                <a:ea typeface="ＭＳ Ｐゴシック" pitchFamily="-106" charset="-128"/>
                <a:cs typeface="ＭＳ Ｐゴシック" pitchFamily="-106" charset="-128"/>
              </a:rPr>
              <a:t> else if 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b[</a:t>
            </a:r>
            <a:r>
              <a:rPr lang="en-US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, j] = “↑”</a:t>
            </a:r>
          </a:p>
          <a:p>
            <a:pPr marL="533400" indent="-533400" eaLnBrk="1" hangingPunct="1">
              <a:buFontTx/>
              <a:buAutoNum type="arabicPeriod"/>
            </a:pPr>
            <a:r>
              <a:rPr lang="en-US" b="1" dirty="0">
                <a:ea typeface="ＭＳ Ｐゴシック" pitchFamily="-106" charset="-128"/>
                <a:cs typeface="ＭＳ Ｐゴシック" pitchFamily="-106" charset="-128"/>
              </a:rPr>
              <a:t> 	        then 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PRINT-LCS(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b, X, </a:t>
            </a:r>
            <a:r>
              <a:rPr lang="en-US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- 1, j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)</a:t>
            </a:r>
          </a:p>
          <a:p>
            <a:pPr marL="533400" indent="-533400" eaLnBrk="1" hangingPunct="1">
              <a:buFontTx/>
              <a:buAutoNum type="arabicPeriod"/>
            </a:pPr>
            <a:r>
              <a:rPr lang="en-US" b="1" dirty="0">
                <a:ea typeface="ＭＳ Ｐゴシック" pitchFamily="-106" charset="-128"/>
                <a:cs typeface="ＭＳ Ｐゴシック" pitchFamily="-106" charset="-128"/>
              </a:rPr>
              <a:t> 	        else 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PRINT-LCS(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b, X, </a:t>
            </a:r>
            <a:r>
              <a:rPr lang="en-US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, j - 1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)</a:t>
            </a:r>
          </a:p>
          <a:p>
            <a:pPr marL="533400" indent="-533400" eaLnBrk="1" hangingPunct="1">
              <a:buFontTx/>
              <a:buNone/>
            </a:pPr>
            <a:endParaRPr lang="en-US" dirty="0">
              <a:ea typeface="ＭＳ Ｐゴシック" pitchFamily="-106" charset="-128"/>
              <a:cs typeface="ＭＳ Ｐゴシック" pitchFamily="-106" charset="-128"/>
            </a:endParaRPr>
          </a:p>
          <a:p>
            <a:pPr marL="533400" indent="-533400" eaLnBrk="1" hangingPunct="1">
              <a:buFontTx/>
              <a:buNone/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Initial call: PRINT-LCS(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b, X, length[X], length[Y]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)</a:t>
            </a:r>
          </a:p>
        </p:txBody>
      </p:sp>
      <p:sp>
        <p:nvSpPr>
          <p:cNvPr id="601092" name="Line 4"/>
          <p:cNvSpPr>
            <a:spLocks noChangeShapeType="1"/>
          </p:cNvSpPr>
          <p:nvPr/>
        </p:nvSpPr>
        <p:spPr bwMode="auto">
          <a:xfrm flipH="1" flipV="1">
            <a:off x="2917825" y="2430463"/>
            <a:ext cx="228600" cy="2428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1093" name="Text Box 5"/>
          <p:cNvSpPr txBox="1">
            <a:spLocks noChangeArrowheads="1"/>
          </p:cNvSpPr>
          <p:nvPr/>
        </p:nvSpPr>
        <p:spPr bwMode="auto">
          <a:xfrm>
            <a:off x="4908550" y="1309688"/>
            <a:ext cx="348620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latin typeface="Century Gothic"/>
                <a:cs typeface="Century Gothic"/>
                <a:sym typeface="Symbol" pitchFamily="-106" charset="2"/>
              </a:rPr>
              <a:t>Running time: </a:t>
            </a:r>
            <a:r>
              <a:rPr lang="el-GR" sz="2400" dirty="0">
                <a:latin typeface="Comic Sans MS" pitchFamily="-106" charset="0"/>
                <a:sym typeface="Symbol" pitchFamily="-106" charset="2"/>
              </a:rPr>
              <a:t>Θ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(m + n)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077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0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0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0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0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0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1091" grpId="0" build="p"/>
      <p:bldP spid="601092" grpId="0" animBg="1"/>
      <p:bldP spid="60109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Readings</a:t>
            </a:r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208463" y="2776538"/>
            <a:ext cx="4332287" cy="2039937"/>
          </a:xfrm>
        </p:spPr>
        <p:txBody>
          <a:bodyPr/>
          <a:lstStyle/>
          <a:p>
            <a:r>
              <a:rPr lang="en-US" sz="2400" dirty="0"/>
              <a:t>For this lecture</a:t>
            </a:r>
          </a:p>
          <a:p>
            <a:pPr lvl="1"/>
            <a:r>
              <a:rPr lang="fr-FR" sz="2000" dirty="0" err="1"/>
              <a:t>Chapter</a:t>
            </a:r>
            <a:r>
              <a:rPr lang="fr-FR" sz="2000" dirty="0"/>
              <a:t> 14</a:t>
            </a:r>
          </a:p>
          <a:p>
            <a:r>
              <a:rPr lang="fr-FR" sz="2400" dirty="0" err="1"/>
              <a:t>Coming</a:t>
            </a:r>
            <a:r>
              <a:rPr lang="fr-FR" sz="2400" dirty="0"/>
              <a:t> </a:t>
            </a:r>
            <a:r>
              <a:rPr lang="fr-FR" sz="2400" dirty="0" err="1"/>
              <a:t>next</a:t>
            </a:r>
            <a:endParaRPr lang="fr-FR" sz="2400" dirty="0"/>
          </a:p>
          <a:p>
            <a:pPr lvl="1"/>
            <a:r>
              <a:rPr lang="fr-FR" sz="2000" dirty="0" err="1"/>
              <a:t>Chapter</a:t>
            </a:r>
            <a:r>
              <a:rPr lang="fr-FR" sz="2000" dirty="0"/>
              <a:t> 14</a:t>
            </a:r>
            <a:endParaRPr lang="en-US" sz="2400" dirty="0"/>
          </a:p>
        </p:txBody>
      </p:sp>
      <p:pic>
        <p:nvPicPr>
          <p:cNvPr id="190468" name="Picture 4" descr="mrayztno[1]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1271588" y="2141538"/>
            <a:ext cx="3095625" cy="2708275"/>
          </a:xfrm>
          <a:noFill/>
          <a:ln/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4F0F886-7D76-57DB-6FE0-DA6FD05862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17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35744CA-6A56-4130-1656-3E0B18A12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3E6CA-E5DD-7148-9225-3475819DBBAD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265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>
                <a:ea typeface="ＭＳ Ｐゴシック" pitchFamily="-106" charset="-128"/>
                <a:cs typeface="ＭＳ Ｐゴシック" pitchFamily="-106" charset="-128"/>
              </a:rPr>
              <a:t>1. The Structure of an Optimal Parenthesization</a:t>
            </a:r>
          </a:p>
        </p:txBody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445500" cy="515937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Notation: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		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A</a:t>
            </a:r>
            <a:r>
              <a:rPr lang="en-US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i…j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= A</a:t>
            </a:r>
            <a:r>
              <a:rPr lang="en-US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A</a:t>
            </a:r>
            <a:r>
              <a:rPr lang="en-US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i+1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∙∙∙</a:t>
            </a:r>
            <a:r>
              <a:rPr lang="en-US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A</a:t>
            </a:r>
            <a:r>
              <a:rPr lang="en-US" baseline="-25000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j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, </a:t>
            </a:r>
            <a:r>
              <a:rPr lang="en-US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≤ j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baseline="-25000" dirty="0">
              <a:ea typeface="ＭＳ Ｐゴシック" pitchFamily="-106" charset="-128"/>
              <a:cs typeface="ＭＳ Ｐゴシック" pitchFamily="-106" charset="-128"/>
              <a:sym typeface="Symbol" pitchFamily="-106" charset="2"/>
            </a:endParaRPr>
          </a:p>
          <a:p>
            <a:pPr eaLnBrk="1" hangingPunct="1">
              <a:lnSpc>
                <a:spcPct val="90000"/>
              </a:lnSpc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For 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&lt; j: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 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A</a:t>
            </a:r>
            <a:r>
              <a:rPr lang="en-US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i…j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= A</a:t>
            </a:r>
            <a:r>
              <a:rPr lang="en-US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A</a:t>
            </a:r>
            <a:r>
              <a:rPr lang="en-US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i+1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∙∙∙ </a:t>
            </a:r>
            <a:r>
              <a:rPr lang="en-US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A</a:t>
            </a:r>
            <a:r>
              <a:rPr lang="en-US" baseline="-25000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j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	  = 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A</a:t>
            </a:r>
            <a:r>
              <a:rPr lang="en-US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A</a:t>
            </a:r>
            <a:r>
              <a:rPr lang="en-US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i+1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∙∙∙ </a:t>
            </a:r>
            <a:r>
              <a:rPr lang="en-US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A</a:t>
            </a:r>
            <a:r>
              <a:rPr lang="en-US" baseline="-25000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k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A</a:t>
            </a:r>
            <a:r>
              <a:rPr lang="en-US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k+1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∙∙∙ </a:t>
            </a:r>
            <a:r>
              <a:rPr lang="en-US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A</a:t>
            </a:r>
            <a:r>
              <a:rPr lang="en-US" baseline="-25000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j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	  = 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A</a:t>
            </a:r>
            <a:r>
              <a:rPr lang="en-US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i…k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A</a:t>
            </a:r>
            <a:r>
              <a:rPr lang="en-US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k+1…j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dirty="0">
              <a:ea typeface="ＭＳ Ｐゴシック" pitchFamily="-106" charset="-128"/>
              <a:cs typeface="ＭＳ Ｐゴシック" pitchFamily="-106" charset="-128"/>
              <a:sym typeface="Symbol" pitchFamily="-106" charset="2"/>
            </a:endParaRPr>
          </a:p>
          <a:p>
            <a:pPr eaLnBrk="1" hangingPunct="1">
              <a:lnSpc>
                <a:spcPct val="90000"/>
              </a:lnSpc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Suppose that an optimal 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parenthesization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of 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A</a:t>
            </a:r>
            <a:r>
              <a:rPr lang="en-US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i…j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splits the product between </a:t>
            </a:r>
            <a:r>
              <a:rPr lang="en-US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A</a:t>
            </a:r>
            <a:r>
              <a:rPr lang="en-US" baseline="-25000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k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and 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A</a:t>
            </a:r>
            <a:r>
              <a:rPr lang="en-US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k+1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, where       </a:t>
            </a:r>
            <a:r>
              <a:rPr lang="en-US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</a:t>
            </a:r>
            <a:r>
              <a:rPr lang="en-US" dirty="0"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≤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k 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&lt;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j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 477/677 - Lecture 17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C16A7C5-B1EA-8941-ABCE-A662E071D1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3101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2. A Recursive Solution</a:t>
            </a:r>
          </a:p>
        </p:txBody>
      </p:sp>
      <p:sp>
        <p:nvSpPr>
          <p:cNvPr id="567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920162" cy="5076825"/>
          </a:xfrm>
        </p:spPr>
        <p:txBody>
          <a:bodyPr/>
          <a:lstStyle/>
          <a:p>
            <a:pPr lvl="1" eaLnBrk="1" hangingPunct="1">
              <a:buFontTx/>
              <a:buNone/>
            </a:pPr>
            <a:r>
              <a:rPr lang="en-US" dirty="0"/>
              <a:t>		</a:t>
            </a:r>
            <a:r>
              <a:rPr lang="en-US" dirty="0" err="1">
                <a:solidFill>
                  <a:srgbClr val="DD0111"/>
                </a:solidFill>
                <a:latin typeface="Comic Sans MS" pitchFamily="-106" charset="0"/>
              </a:rPr>
              <a:t>m[i</a:t>
            </a:r>
            <a:r>
              <a:rPr lang="en-US" dirty="0">
                <a:solidFill>
                  <a:srgbClr val="DD0111"/>
                </a:solidFill>
                <a:latin typeface="Comic Sans MS" pitchFamily="-106" charset="0"/>
              </a:rPr>
              <a:t>, </a:t>
            </a:r>
            <a:r>
              <a:rPr lang="en-US" dirty="0" err="1">
                <a:solidFill>
                  <a:srgbClr val="DD0111"/>
                </a:solidFill>
                <a:latin typeface="Comic Sans MS" pitchFamily="-106" charset="0"/>
              </a:rPr>
              <a:t>j</a:t>
            </a:r>
            <a:r>
              <a:rPr lang="en-US" dirty="0">
                <a:solidFill>
                  <a:srgbClr val="DD0111"/>
                </a:solidFill>
                <a:latin typeface="Comic Sans MS" pitchFamily="-106" charset="0"/>
              </a:rPr>
              <a:t>] =  </a:t>
            </a:r>
            <a:r>
              <a:rPr lang="en-US" dirty="0" err="1">
                <a:solidFill>
                  <a:srgbClr val="DD0111"/>
                </a:solidFill>
                <a:latin typeface="Comic Sans MS" pitchFamily="-106" charset="0"/>
              </a:rPr>
              <a:t>m[i</a:t>
            </a:r>
            <a:r>
              <a:rPr lang="en-US" dirty="0">
                <a:solidFill>
                  <a:srgbClr val="DD0111"/>
                </a:solidFill>
                <a:latin typeface="Comic Sans MS" pitchFamily="-106" charset="0"/>
              </a:rPr>
              <a:t>, </a:t>
            </a:r>
            <a:r>
              <a:rPr lang="en-US" dirty="0" err="1">
                <a:solidFill>
                  <a:srgbClr val="DD0111"/>
                </a:solidFill>
                <a:latin typeface="Comic Sans MS" pitchFamily="-106" charset="0"/>
              </a:rPr>
              <a:t>k</a:t>
            </a:r>
            <a:r>
              <a:rPr lang="en-US" dirty="0">
                <a:solidFill>
                  <a:srgbClr val="DD0111"/>
                </a:solidFill>
                <a:latin typeface="Comic Sans MS" pitchFamily="-106" charset="0"/>
              </a:rPr>
              <a:t>]     +    m[k+1, </a:t>
            </a:r>
            <a:r>
              <a:rPr lang="en-US" dirty="0" err="1">
                <a:solidFill>
                  <a:srgbClr val="DD0111"/>
                </a:solidFill>
                <a:latin typeface="Comic Sans MS" pitchFamily="-106" charset="0"/>
              </a:rPr>
              <a:t>j</a:t>
            </a:r>
            <a:r>
              <a:rPr lang="en-US" dirty="0">
                <a:solidFill>
                  <a:srgbClr val="DD0111"/>
                </a:solidFill>
                <a:latin typeface="Comic Sans MS" pitchFamily="-106" charset="0"/>
              </a:rPr>
              <a:t>]    +    p</a:t>
            </a:r>
            <a:r>
              <a:rPr lang="en-US" baseline="-25000" dirty="0">
                <a:solidFill>
                  <a:srgbClr val="DD0111"/>
                </a:solidFill>
                <a:latin typeface="Comic Sans MS" pitchFamily="-106" charset="0"/>
              </a:rPr>
              <a:t>i-1</a:t>
            </a:r>
            <a:r>
              <a:rPr lang="en-US" dirty="0">
                <a:solidFill>
                  <a:srgbClr val="DD0111"/>
                </a:solidFill>
                <a:latin typeface="Comic Sans MS" pitchFamily="-106" charset="0"/>
              </a:rPr>
              <a:t>p</a:t>
            </a:r>
            <a:r>
              <a:rPr lang="en-US" baseline="-25000" dirty="0">
                <a:solidFill>
                  <a:srgbClr val="DD0111"/>
                </a:solidFill>
                <a:latin typeface="Comic Sans MS" pitchFamily="-106" charset="0"/>
              </a:rPr>
              <a:t>k</a:t>
            </a:r>
            <a:r>
              <a:rPr lang="en-US" dirty="0">
                <a:solidFill>
                  <a:srgbClr val="DD0111"/>
                </a:solidFill>
                <a:latin typeface="Comic Sans MS" pitchFamily="-106" charset="0"/>
              </a:rPr>
              <a:t>p</a:t>
            </a:r>
            <a:r>
              <a:rPr lang="en-US" baseline="-25000" dirty="0">
                <a:solidFill>
                  <a:srgbClr val="DD0111"/>
                </a:solidFill>
                <a:latin typeface="Comic Sans MS" pitchFamily="-106" charset="0"/>
              </a:rPr>
              <a:t>j</a:t>
            </a:r>
          </a:p>
          <a:p>
            <a:pPr eaLnBrk="1" hangingPunct="1"/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We do not know the value of 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</a:rPr>
              <a:t>k</a:t>
            </a:r>
            <a:endParaRPr lang="en-US" dirty="0">
              <a:ea typeface="ＭＳ Ｐゴシック" pitchFamily="-106" charset="-128"/>
              <a:cs typeface="ＭＳ Ｐゴシック" pitchFamily="-106" charset="-128"/>
            </a:endParaRPr>
          </a:p>
          <a:p>
            <a:pPr lvl="1" eaLnBrk="1" hangingPunct="1"/>
            <a:r>
              <a:rPr lang="en-US" dirty="0"/>
              <a:t>There are </a:t>
            </a:r>
            <a:r>
              <a:rPr lang="en-US" dirty="0" err="1"/>
              <a:t>j</a:t>
            </a:r>
            <a:r>
              <a:rPr lang="en-US" dirty="0"/>
              <a:t> – </a:t>
            </a:r>
            <a:r>
              <a:rPr lang="en-US" dirty="0" err="1"/>
              <a:t>i</a:t>
            </a:r>
            <a:r>
              <a:rPr lang="en-US" dirty="0"/>
              <a:t>  possible values for </a:t>
            </a:r>
            <a:r>
              <a:rPr lang="en-US" dirty="0" err="1"/>
              <a:t>k</a:t>
            </a:r>
            <a:r>
              <a:rPr lang="en-US" dirty="0"/>
              <a:t>: </a:t>
            </a:r>
            <a:r>
              <a:rPr lang="en-US" dirty="0" err="1"/>
              <a:t>k</a:t>
            </a:r>
            <a:r>
              <a:rPr lang="en-US" dirty="0"/>
              <a:t> = </a:t>
            </a:r>
            <a:r>
              <a:rPr lang="en-US" dirty="0" err="1"/>
              <a:t>i</a:t>
            </a:r>
            <a:r>
              <a:rPr lang="en-US" dirty="0"/>
              <a:t>, i+1, …, j-1</a:t>
            </a:r>
          </a:p>
          <a:p>
            <a:pPr eaLnBrk="1" hangingPunct="1"/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Minimizing the cost of parenthesizing the product    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A</a:t>
            </a:r>
            <a:r>
              <a:rPr lang="en-US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A</a:t>
            </a:r>
            <a:r>
              <a:rPr lang="en-US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i+1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∙∙∙ </a:t>
            </a:r>
            <a:r>
              <a:rPr lang="en-US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A</a:t>
            </a:r>
            <a:r>
              <a:rPr lang="en-US" baseline="-25000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j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becomes:</a:t>
            </a:r>
          </a:p>
          <a:p>
            <a:pPr eaLnBrk="1" hangingPunct="1">
              <a:buFontTx/>
              <a:buNone/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		       </a:t>
            </a:r>
            <a:r>
              <a:rPr lang="en-US" dirty="0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0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				      </a:t>
            </a:r>
            <a:r>
              <a:rPr lang="en-US" dirty="0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if </a:t>
            </a:r>
            <a:r>
              <a:rPr lang="en-US" dirty="0" err="1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</a:t>
            </a:r>
            <a:r>
              <a:rPr lang="en-US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= </a:t>
            </a:r>
            <a:r>
              <a:rPr lang="en-US" dirty="0" err="1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j</a:t>
            </a:r>
            <a:endParaRPr lang="en-US" dirty="0">
              <a:solidFill>
                <a:srgbClr val="DD0111"/>
              </a:solidFill>
              <a:latin typeface="Comic Sans MS" pitchFamily="-106" charset="0"/>
              <a:ea typeface="ＭＳ Ｐゴシック" pitchFamily="-106" charset="-128"/>
              <a:cs typeface="ＭＳ Ｐゴシック" pitchFamily="-106" charset="-128"/>
              <a:sym typeface="Symbol" pitchFamily="-106" charset="2"/>
            </a:endParaRPr>
          </a:p>
          <a:p>
            <a:pPr eaLnBrk="1" hangingPunct="1">
              <a:buFontTx/>
              <a:buNone/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</a:t>
            </a:r>
            <a:r>
              <a:rPr lang="en-US" dirty="0" err="1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m[i</a:t>
            </a:r>
            <a:r>
              <a:rPr lang="en-US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, </a:t>
            </a:r>
            <a:r>
              <a:rPr lang="en-US" dirty="0" err="1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j</a:t>
            </a:r>
            <a:r>
              <a:rPr lang="en-US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]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</a:t>
            </a:r>
            <a:r>
              <a:rPr lang="en-US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=  min {</a:t>
            </a:r>
            <a:r>
              <a:rPr lang="en-US" dirty="0" err="1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m[i</a:t>
            </a:r>
            <a:r>
              <a:rPr lang="en-US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, </a:t>
            </a:r>
            <a:r>
              <a:rPr lang="en-US" dirty="0" err="1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k</a:t>
            </a:r>
            <a:r>
              <a:rPr lang="en-US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] + m[k+1, </a:t>
            </a:r>
            <a:r>
              <a:rPr lang="en-US" dirty="0" err="1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j</a:t>
            </a:r>
            <a:r>
              <a:rPr lang="en-US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] + p</a:t>
            </a:r>
            <a:r>
              <a:rPr lang="en-US" baseline="-250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i-1</a:t>
            </a:r>
            <a:r>
              <a:rPr lang="en-US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p</a:t>
            </a:r>
            <a:r>
              <a:rPr lang="en-US" baseline="-250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k</a:t>
            </a:r>
            <a:r>
              <a:rPr lang="en-US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p</a:t>
            </a:r>
            <a:r>
              <a:rPr lang="en-US" baseline="-250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j</a:t>
            </a:r>
            <a:r>
              <a:rPr lang="en-US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}</a:t>
            </a:r>
            <a:r>
              <a:rPr lang="en-US" baseline="-250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   </a:t>
            </a:r>
            <a:r>
              <a:rPr lang="en-US" dirty="0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</a:rPr>
              <a:t>if</a:t>
            </a:r>
            <a:r>
              <a:rPr lang="en-US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</a:t>
            </a:r>
            <a:r>
              <a:rPr lang="en-US" dirty="0" err="1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&lt; </a:t>
            </a:r>
            <a:r>
              <a:rPr lang="en-US" dirty="0" err="1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j</a:t>
            </a:r>
            <a:endParaRPr lang="en-US" baseline="-25000" dirty="0">
              <a:solidFill>
                <a:srgbClr val="DD0111"/>
              </a:solidFill>
              <a:latin typeface="Comic Sans MS" pitchFamily="-106" charset="0"/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>
              <a:lnSpc>
                <a:spcPct val="50000"/>
              </a:lnSpc>
              <a:buFontTx/>
              <a:buNone/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		 </a:t>
            </a:r>
            <a:r>
              <a:rPr lang="en-US" baseline="30000" dirty="0" err="1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</a:t>
            </a:r>
            <a:r>
              <a:rPr lang="en-US" baseline="30000" dirty="0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≤ k&lt;j</a:t>
            </a:r>
            <a:endParaRPr lang="en-US" dirty="0">
              <a:solidFill>
                <a:srgbClr val="DD0111"/>
              </a:solidFill>
              <a:ea typeface="ＭＳ Ｐゴシック" pitchFamily="-106" charset="-128"/>
              <a:cs typeface="ＭＳ Ｐゴシック" pitchFamily="-106" charset="-128"/>
              <a:sym typeface="Symbol" pitchFamily="-106" charset="2"/>
            </a:endParaRPr>
          </a:p>
        </p:txBody>
      </p:sp>
      <p:sp>
        <p:nvSpPr>
          <p:cNvPr id="567300" name="AutoShape 4"/>
          <p:cNvSpPr>
            <a:spLocks/>
          </p:cNvSpPr>
          <p:nvPr/>
        </p:nvSpPr>
        <p:spPr bwMode="auto">
          <a:xfrm>
            <a:off x="2116138" y="3603625"/>
            <a:ext cx="106362" cy="968375"/>
          </a:xfrm>
          <a:prstGeom prst="leftBrace">
            <a:avLst>
              <a:gd name="adj1" fmla="val 75871"/>
              <a:gd name="adj2" fmla="val 50000"/>
            </a:avLst>
          </a:prstGeom>
          <a:noFill/>
          <a:ln w="25400">
            <a:solidFill>
              <a:srgbClr val="DD011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 477/677 - Lecture 17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FCA1256-0349-4146-87ED-64541A26F0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986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2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2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730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" y="100013"/>
            <a:ext cx="8953500" cy="906462"/>
          </a:xfrm>
        </p:spPr>
        <p:txBody>
          <a:bodyPr/>
          <a:lstStyle/>
          <a:p>
            <a:pPr eaLnBrk="1" hangingPunct="1"/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3. Computing the Optimal Costs</a:t>
            </a:r>
            <a:endParaRPr lang="en-US" sz="3200" dirty="0">
              <a:ea typeface="ＭＳ Ｐゴシック" pitchFamily="-106" charset="-128"/>
              <a:cs typeface="ＭＳ Ｐゴシック" pitchFamily="-106" charset="-128"/>
            </a:endParaRPr>
          </a:p>
        </p:txBody>
      </p:sp>
      <p:sp>
        <p:nvSpPr>
          <p:cNvPr id="5703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50838" y="1214438"/>
            <a:ext cx="8018462" cy="50768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2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	     </a:t>
            </a:r>
            <a:r>
              <a:rPr lang="en-US" sz="2400" dirty="0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0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			      </a:t>
            </a:r>
            <a:r>
              <a:rPr lang="en-US" sz="2400" dirty="0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if </a:t>
            </a:r>
            <a:r>
              <a:rPr lang="en-US" sz="2400" dirty="0" err="1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</a:t>
            </a:r>
            <a:r>
              <a:rPr lang="en-US" sz="24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= </a:t>
            </a:r>
            <a:r>
              <a:rPr lang="en-US" sz="2400" dirty="0" err="1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j</a:t>
            </a:r>
            <a:endParaRPr lang="en-US" sz="2400" dirty="0">
              <a:solidFill>
                <a:srgbClr val="DD0111"/>
              </a:solidFill>
              <a:latin typeface="Comic Sans MS" pitchFamily="-106" charset="0"/>
              <a:ea typeface="ＭＳ Ｐゴシック" pitchFamily="-106" charset="-128"/>
              <a:cs typeface="ＭＳ Ｐゴシック" pitchFamily="-106" charset="-128"/>
              <a:sym typeface="Symbol" pitchFamily="-106" charset="2"/>
            </a:endParaRPr>
          </a:p>
          <a:p>
            <a:pPr eaLnBrk="1" hangingPunct="1">
              <a:buFontTx/>
              <a:buNone/>
            </a:pP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</a:t>
            </a:r>
            <a:r>
              <a:rPr lang="en-US" sz="2400" dirty="0" err="1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m[i</a:t>
            </a:r>
            <a:r>
              <a:rPr lang="en-US" sz="24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, </a:t>
            </a:r>
            <a:r>
              <a:rPr lang="en-US" sz="2400" dirty="0" err="1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j</a:t>
            </a:r>
            <a:r>
              <a:rPr lang="en-US" sz="24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]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</a:t>
            </a:r>
            <a:r>
              <a:rPr lang="en-US" sz="24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=  min {</a:t>
            </a:r>
            <a:r>
              <a:rPr lang="en-US" sz="2400" dirty="0" err="1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m[i</a:t>
            </a:r>
            <a:r>
              <a:rPr lang="en-US" sz="24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, </a:t>
            </a:r>
            <a:r>
              <a:rPr lang="en-US" sz="2400" dirty="0" err="1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k</a:t>
            </a:r>
            <a:r>
              <a:rPr lang="en-US" sz="24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] + m[k+1, </a:t>
            </a:r>
            <a:r>
              <a:rPr lang="en-US" sz="2400" dirty="0" err="1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j</a:t>
            </a:r>
            <a:r>
              <a:rPr lang="en-US" sz="24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] + p</a:t>
            </a:r>
            <a:r>
              <a:rPr lang="en-US" sz="2400" baseline="-250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i-1</a:t>
            </a:r>
            <a:r>
              <a:rPr lang="en-US" sz="24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p</a:t>
            </a:r>
            <a:r>
              <a:rPr lang="en-US" sz="2400" baseline="-250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k</a:t>
            </a:r>
            <a:r>
              <a:rPr lang="en-US" sz="24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p</a:t>
            </a:r>
            <a:r>
              <a:rPr lang="en-US" sz="2400" baseline="-250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j</a:t>
            </a:r>
            <a:r>
              <a:rPr lang="en-US" sz="24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}</a:t>
            </a:r>
            <a:r>
              <a:rPr lang="en-US" sz="2400" baseline="-250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   </a:t>
            </a:r>
            <a:r>
              <a:rPr lang="en-US" sz="2400" dirty="0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</a:rPr>
              <a:t>if</a:t>
            </a:r>
            <a:r>
              <a:rPr lang="en-US" sz="24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</a:t>
            </a:r>
            <a:r>
              <a:rPr lang="en-US" sz="2400" dirty="0" err="1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sz="24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&lt; </a:t>
            </a:r>
            <a:r>
              <a:rPr lang="en-US" sz="2400" dirty="0" err="1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j</a:t>
            </a:r>
            <a:endParaRPr lang="en-US" sz="2400" baseline="-25000" dirty="0">
              <a:solidFill>
                <a:srgbClr val="DD0111"/>
              </a:solidFill>
              <a:latin typeface="Comic Sans MS" pitchFamily="-106" charset="0"/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>
              <a:lnSpc>
                <a:spcPct val="50000"/>
              </a:lnSpc>
              <a:buFontTx/>
              <a:buNone/>
            </a:pP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	         </a:t>
            </a:r>
            <a:r>
              <a:rPr lang="en-US" sz="2400" baseline="30000" dirty="0" err="1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i≤k</a:t>
            </a:r>
            <a:r>
              <a:rPr lang="en-US" sz="2400" baseline="30000" dirty="0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&lt;j</a:t>
            </a:r>
            <a:endParaRPr lang="en-US" sz="2400" dirty="0"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/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Length = 1: </a:t>
            </a:r>
            <a:r>
              <a:rPr lang="en-US" sz="2400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= </a:t>
            </a:r>
            <a:r>
              <a:rPr lang="en-US" sz="2400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j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, </a:t>
            </a:r>
            <a:r>
              <a:rPr lang="en-US" sz="2400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= 1, 2, …, </a:t>
            </a:r>
            <a:r>
              <a:rPr lang="en-US" sz="2400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n</a:t>
            </a:r>
            <a:endParaRPr lang="en-US" sz="2400" dirty="0">
              <a:latin typeface="Comic Sans MS" pitchFamily="-106" charset="0"/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/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Length = 2: </a:t>
            </a:r>
            <a:r>
              <a:rPr lang="en-US" sz="2400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j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= </a:t>
            </a:r>
            <a:r>
              <a:rPr lang="en-US" sz="2400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+ 1, </a:t>
            </a:r>
            <a:r>
              <a:rPr lang="en-US" sz="2400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= 1, 2, …, n-1</a:t>
            </a:r>
          </a:p>
        </p:txBody>
      </p:sp>
      <p:sp>
        <p:nvSpPr>
          <p:cNvPr id="49157" name="AutoShape 4"/>
          <p:cNvSpPr>
            <a:spLocks/>
          </p:cNvSpPr>
          <p:nvPr/>
        </p:nvSpPr>
        <p:spPr bwMode="auto">
          <a:xfrm>
            <a:off x="1909763" y="1295400"/>
            <a:ext cx="106362" cy="968375"/>
          </a:xfrm>
          <a:prstGeom prst="leftBrace">
            <a:avLst>
              <a:gd name="adj1" fmla="val 75871"/>
              <a:gd name="adj2" fmla="val 50000"/>
            </a:avLst>
          </a:prstGeom>
          <a:noFill/>
          <a:ln w="25400">
            <a:solidFill>
              <a:srgbClr val="DD011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570373" name="Group 5"/>
          <p:cNvGraphicFramePr>
            <a:graphicFrameLocks noGrp="1"/>
          </p:cNvGraphicFramePr>
          <p:nvPr>
            <p:ph sz="half" idx="2"/>
          </p:nvPr>
        </p:nvGraphicFramePr>
        <p:xfrm>
          <a:off x="5019675" y="3479800"/>
          <a:ext cx="3338513" cy="2743200"/>
        </p:xfrm>
        <a:graphic>
          <a:graphicData uri="http://schemas.openxmlformats.org/drawingml/2006/table">
            <a:tbl>
              <a:tblPr/>
              <a:tblGrid>
                <a:gridCol w="557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56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72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56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72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556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9209" name="Text Box 56"/>
          <p:cNvSpPr txBox="1">
            <a:spLocks noChangeArrowheads="1"/>
          </p:cNvSpPr>
          <p:nvPr/>
        </p:nvSpPr>
        <p:spPr bwMode="auto">
          <a:xfrm>
            <a:off x="5154613" y="3143250"/>
            <a:ext cx="2873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1</a:t>
            </a:r>
          </a:p>
        </p:txBody>
      </p:sp>
      <p:sp>
        <p:nvSpPr>
          <p:cNvPr id="49210" name="Text Box 57"/>
          <p:cNvSpPr txBox="1">
            <a:spLocks noChangeArrowheads="1"/>
          </p:cNvSpPr>
          <p:nvPr/>
        </p:nvSpPr>
        <p:spPr bwMode="auto">
          <a:xfrm>
            <a:off x="4710113" y="5811838"/>
            <a:ext cx="2873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1</a:t>
            </a:r>
          </a:p>
        </p:txBody>
      </p:sp>
      <p:sp>
        <p:nvSpPr>
          <p:cNvPr id="49211" name="Text Box 58"/>
          <p:cNvSpPr txBox="1">
            <a:spLocks noChangeArrowheads="1"/>
          </p:cNvSpPr>
          <p:nvPr/>
        </p:nvSpPr>
        <p:spPr bwMode="auto">
          <a:xfrm>
            <a:off x="5692775" y="3143250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2</a:t>
            </a:r>
          </a:p>
        </p:txBody>
      </p:sp>
      <p:sp>
        <p:nvSpPr>
          <p:cNvPr id="49212" name="Text Box 59"/>
          <p:cNvSpPr txBox="1">
            <a:spLocks noChangeArrowheads="1"/>
          </p:cNvSpPr>
          <p:nvPr/>
        </p:nvSpPr>
        <p:spPr bwMode="auto">
          <a:xfrm>
            <a:off x="6254750" y="3143250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3</a:t>
            </a:r>
          </a:p>
        </p:txBody>
      </p:sp>
      <p:sp>
        <p:nvSpPr>
          <p:cNvPr id="49213" name="Text Box 60"/>
          <p:cNvSpPr txBox="1">
            <a:spLocks noChangeArrowheads="1"/>
          </p:cNvSpPr>
          <p:nvPr/>
        </p:nvSpPr>
        <p:spPr bwMode="auto">
          <a:xfrm>
            <a:off x="7913688" y="3143250"/>
            <a:ext cx="3032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n</a:t>
            </a:r>
          </a:p>
        </p:txBody>
      </p:sp>
      <p:sp>
        <p:nvSpPr>
          <p:cNvPr id="49214" name="Text Box 61"/>
          <p:cNvSpPr txBox="1">
            <a:spLocks noChangeArrowheads="1"/>
          </p:cNvSpPr>
          <p:nvPr/>
        </p:nvSpPr>
        <p:spPr bwMode="auto">
          <a:xfrm>
            <a:off x="4673600" y="5367338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2</a:t>
            </a:r>
          </a:p>
        </p:txBody>
      </p:sp>
      <p:sp>
        <p:nvSpPr>
          <p:cNvPr id="49215" name="Text Box 62"/>
          <p:cNvSpPr txBox="1">
            <a:spLocks noChangeArrowheads="1"/>
          </p:cNvSpPr>
          <p:nvPr/>
        </p:nvSpPr>
        <p:spPr bwMode="auto">
          <a:xfrm>
            <a:off x="4673600" y="4910138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3</a:t>
            </a:r>
          </a:p>
        </p:txBody>
      </p:sp>
      <p:sp>
        <p:nvSpPr>
          <p:cNvPr id="49216" name="Text Box 63"/>
          <p:cNvSpPr txBox="1">
            <a:spLocks noChangeArrowheads="1"/>
          </p:cNvSpPr>
          <p:nvPr/>
        </p:nvSpPr>
        <p:spPr bwMode="auto">
          <a:xfrm>
            <a:off x="4694238" y="3560763"/>
            <a:ext cx="3032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n</a:t>
            </a:r>
          </a:p>
        </p:txBody>
      </p:sp>
      <p:grpSp>
        <p:nvGrpSpPr>
          <p:cNvPr id="2" name="Group 64"/>
          <p:cNvGrpSpPr>
            <a:grpSpLocks/>
          </p:cNvGrpSpPr>
          <p:nvPr/>
        </p:nvGrpSpPr>
        <p:grpSpPr bwMode="auto">
          <a:xfrm>
            <a:off x="5122863" y="3055938"/>
            <a:ext cx="3662362" cy="3052762"/>
            <a:chOff x="2089" y="1961"/>
            <a:chExt cx="2307" cy="1923"/>
          </a:xfrm>
        </p:grpSpPr>
        <p:sp>
          <p:nvSpPr>
            <p:cNvPr id="49230" name="Line 65"/>
            <p:cNvSpPr>
              <a:spLocks noChangeShapeType="1"/>
            </p:cNvSpPr>
            <p:nvPr/>
          </p:nvSpPr>
          <p:spPr bwMode="auto">
            <a:xfrm flipV="1">
              <a:off x="2089" y="2264"/>
              <a:ext cx="2001" cy="1620"/>
            </a:xfrm>
            <a:prstGeom prst="line">
              <a:avLst/>
            </a:prstGeom>
            <a:noFill/>
            <a:ln w="76200">
              <a:solidFill>
                <a:srgbClr val="336699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49231" name="Text Box 66"/>
            <p:cNvSpPr txBox="1">
              <a:spLocks noChangeArrowheads="1"/>
            </p:cNvSpPr>
            <p:nvPr/>
          </p:nvSpPr>
          <p:spPr bwMode="auto">
            <a:xfrm rot="-2532437">
              <a:off x="4048" y="1961"/>
              <a:ext cx="34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entury Gothic" charset="0"/>
                  <a:ea typeface="Century Gothic" charset="0"/>
                  <a:cs typeface="Century Gothic" charset="0"/>
                </a:rPr>
                <a:t>first</a:t>
              </a:r>
            </a:p>
          </p:txBody>
        </p:sp>
      </p:grpSp>
      <p:grpSp>
        <p:nvGrpSpPr>
          <p:cNvPr id="3" name="Group 67"/>
          <p:cNvGrpSpPr>
            <a:grpSpLocks/>
          </p:cNvGrpSpPr>
          <p:nvPr/>
        </p:nvGrpSpPr>
        <p:grpSpPr bwMode="auto">
          <a:xfrm>
            <a:off x="5167313" y="2930525"/>
            <a:ext cx="3382962" cy="2673349"/>
            <a:chOff x="2117" y="1882"/>
            <a:chExt cx="2131" cy="1684"/>
          </a:xfrm>
        </p:grpSpPr>
        <p:sp>
          <p:nvSpPr>
            <p:cNvPr id="49228" name="Line 68"/>
            <p:cNvSpPr>
              <a:spLocks noChangeShapeType="1"/>
            </p:cNvSpPr>
            <p:nvPr/>
          </p:nvSpPr>
          <p:spPr bwMode="auto">
            <a:xfrm flipV="1">
              <a:off x="2117" y="2266"/>
              <a:ext cx="1619" cy="1300"/>
            </a:xfrm>
            <a:prstGeom prst="line">
              <a:avLst/>
            </a:prstGeom>
            <a:noFill/>
            <a:ln w="76200">
              <a:solidFill>
                <a:srgbClr val="336699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49229" name="Text Box 69"/>
            <p:cNvSpPr txBox="1">
              <a:spLocks noChangeArrowheads="1"/>
            </p:cNvSpPr>
            <p:nvPr/>
          </p:nvSpPr>
          <p:spPr bwMode="auto">
            <a:xfrm rot="19067563">
              <a:off x="3603" y="1882"/>
              <a:ext cx="645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latin typeface="Century Gothic" charset="0"/>
                  <a:ea typeface="Century Gothic" charset="0"/>
                  <a:cs typeface="Century Gothic" charset="0"/>
                </a:rPr>
                <a:t>second</a:t>
              </a:r>
            </a:p>
          </p:txBody>
        </p:sp>
      </p:grpSp>
      <p:grpSp>
        <p:nvGrpSpPr>
          <p:cNvPr id="4" name="Group 70"/>
          <p:cNvGrpSpPr>
            <a:grpSpLocks/>
          </p:cNvGrpSpPr>
          <p:nvPr/>
        </p:nvGrpSpPr>
        <p:grpSpPr bwMode="auto">
          <a:xfrm>
            <a:off x="5029200" y="3486150"/>
            <a:ext cx="1235075" cy="1014413"/>
            <a:chOff x="2030" y="2232"/>
            <a:chExt cx="778" cy="639"/>
          </a:xfrm>
        </p:grpSpPr>
        <p:sp>
          <p:nvSpPr>
            <p:cNvPr id="49226" name="Line 71"/>
            <p:cNvSpPr>
              <a:spLocks noChangeShapeType="1"/>
            </p:cNvSpPr>
            <p:nvPr/>
          </p:nvSpPr>
          <p:spPr bwMode="auto">
            <a:xfrm flipH="1" flipV="1">
              <a:off x="2534" y="2633"/>
              <a:ext cx="274" cy="238"/>
            </a:xfrm>
            <a:prstGeom prst="line">
              <a:avLst/>
            </a:prstGeom>
            <a:noFill/>
            <a:ln w="38100">
              <a:solidFill>
                <a:srgbClr val="336699"/>
              </a:solidFill>
              <a:prstDash val="sysDot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227" name="Rectangle 72"/>
            <p:cNvSpPr>
              <a:spLocks noChangeArrowheads="1"/>
            </p:cNvSpPr>
            <p:nvPr/>
          </p:nvSpPr>
          <p:spPr bwMode="auto">
            <a:xfrm>
              <a:off x="2030" y="2232"/>
              <a:ext cx="346" cy="284"/>
            </a:xfrm>
            <a:prstGeom prst="rect">
              <a:avLst/>
            </a:prstGeom>
            <a:solidFill>
              <a:schemeClr val="accent1"/>
            </a:solidFill>
            <a:ln w="38100">
              <a:solidFill>
                <a:srgbClr val="336699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70441" name="Text Box 73"/>
          <p:cNvSpPr txBox="1">
            <a:spLocks noChangeArrowheads="1"/>
          </p:cNvSpPr>
          <p:nvPr/>
        </p:nvSpPr>
        <p:spPr bwMode="auto">
          <a:xfrm>
            <a:off x="473075" y="4986338"/>
            <a:ext cx="39846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  <a:t>Compute elements on each diagonal, starting with the longest diagonal.</a:t>
            </a:r>
          </a:p>
          <a:p>
            <a: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  <a:t>In a similar matrix </a:t>
            </a:r>
            <a:r>
              <a:rPr lang="en-US" sz="2000" dirty="0">
                <a:latin typeface="Comic Sans MS" charset="0"/>
                <a:ea typeface="Comic Sans MS" charset="0"/>
                <a:cs typeface="Comic Sans MS" charset="0"/>
              </a:rPr>
              <a:t>s</a:t>
            </a:r>
            <a: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  <a:t> we keep the optimal values of </a:t>
            </a:r>
            <a:r>
              <a:rPr lang="en-US" sz="2000" dirty="0">
                <a:latin typeface="Comic Sans MS" charset="0"/>
                <a:ea typeface="Comic Sans MS" charset="0"/>
                <a:cs typeface="Comic Sans MS" charset="0"/>
              </a:rPr>
              <a:t>k</a:t>
            </a:r>
            <a: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  <a:t>.</a:t>
            </a:r>
          </a:p>
        </p:txBody>
      </p:sp>
      <p:grpSp>
        <p:nvGrpSpPr>
          <p:cNvPr id="5" name="Group 74"/>
          <p:cNvGrpSpPr>
            <a:grpSpLocks/>
          </p:cNvGrpSpPr>
          <p:nvPr/>
        </p:nvGrpSpPr>
        <p:grpSpPr bwMode="auto">
          <a:xfrm>
            <a:off x="1484313" y="3340102"/>
            <a:ext cx="3810000" cy="1084263"/>
            <a:chOff x="935" y="2104"/>
            <a:chExt cx="2400" cy="683"/>
          </a:xfrm>
        </p:grpSpPr>
        <p:sp>
          <p:nvSpPr>
            <p:cNvPr id="49224" name="Text Box 75"/>
            <p:cNvSpPr txBox="1">
              <a:spLocks noChangeArrowheads="1"/>
            </p:cNvSpPr>
            <p:nvPr/>
          </p:nvSpPr>
          <p:spPr bwMode="auto">
            <a:xfrm>
              <a:off x="935" y="2380"/>
              <a:ext cx="1857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latin typeface="Comic Sans MS" charset="0"/>
                  <a:ea typeface="Comic Sans MS" charset="0"/>
                  <a:cs typeface="Comic Sans MS" charset="0"/>
                </a:rPr>
                <a:t>m[1, n] </a:t>
              </a:r>
              <a:r>
                <a:rPr lang="en-US" dirty="0">
                  <a:latin typeface="Century Gothic" charset="0"/>
                  <a:ea typeface="Century Gothic" charset="0"/>
                  <a:cs typeface="Century Gothic" charset="0"/>
                </a:rPr>
                <a:t>gives the optimal</a:t>
              </a:r>
            </a:p>
            <a:p>
              <a:r>
                <a:rPr lang="en-US" dirty="0">
                  <a:latin typeface="Century Gothic" charset="0"/>
                  <a:ea typeface="Century Gothic" charset="0"/>
                  <a:cs typeface="Century Gothic" charset="0"/>
                </a:rPr>
                <a:t>solution to the problem</a:t>
              </a:r>
            </a:p>
          </p:txBody>
        </p:sp>
        <p:sp>
          <p:nvSpPr>
            <p:cNvPr id="49225" name="Freeform 76"/>
            <p:cNvSpPr>
              <a:spLocks/>
            </p:cNvSpPr>
            <p:nvPr/>
          </p:nvSpPr>
          <p:spPr bwMode="auto">
            <a:xfrm>
              <a:off x="1256" y="2104"/>
              <a:ext cx="2079" cy="326"/>
            </a:xfrm>
            <a:custGeom>
              <a:avLst/>
              <a:gdLst>
                <a:gd name="T0" fmla="*/ 0 w 2079"/>
                <a:gd name="T1" fmla="*/ 326 h 326"/>
                <a:gd name="T2" fmla="*/ 117 w 2079"/>
                <a:gd name="T3" fmla="*/ 164 h 326"/>
                <a:gd name="T4" fmla="*/ 513 w 2079"/>
                <a:gd name="T5" fmla="*/ 25 h 326"/>
                <a:gd name="T6" fmla="*/ 1093 w 2079"/>
                <a:gd name="T7" fmla="*/ 16 h 326"/>
                <a:gd name="T8" fmla="*/ 1462 w 2079"/>
                <a:gd name="T9" fmla="*/ 61 h 326"/>
                <a:gd name="T10" fmla="*/ 1683 w 2079"/>
                <a:gd name="T11" fmla="*/ 115 h 326"/>
                <a:gd name="T12" fmla="*/ 2079 w 2079"/>
                <a:gd name="T13" fmla="*/ 241 h 3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079"/>
                <a:gd name="T22" fmla="*/ 0 h 326"/>
                <a:gd name="T23" fmla="*/ 2079 w 2079"/>
                <a:gd name="T24" fmla="*/ 326 h 32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079" h="326">
                  <a:moveTo>
                    <a:pt x="0" y="326"/>
                  </a:moveTo>
                  <a:cubicBezTo>
                    <a:pt x="16" y="270"/>
                    <a:pt x="32" y="214"/>
                    <a:pt x="117" y="164"/>
                  </a:cubicBezTo>
                  <a:cubicBezTo>
                    <a:pt x="202" y="114"/>
                    <a:pt x="350" y="50"/>
                    <a:pt x="513" y="25"/>
                  </a:cubicBezTo>
                  <a:cubicBezTo>
                    <a:pt x="676" y="0"/>
                    <a:pt x="935" y="10"/>
                    <a:pt x="1093" y="16"/>
                  </a:cubicBezTo>
                  <a:cubicBezTo>
                    <a:pt x="1251" y="22"/>
                    <a:pt x="1364" y="44"/>
                    <a:pt x="1462" y="61"/>
                  </a:cubicBezTo>
                  <a:cubicBezTo>
                    <a:pt x="1560" y="78"/>
                    <a:pt x="1580" y="85"/>
                    <a:pt x="1683" y="115"/>
                  </a:cubicBezTo>
                  <a:cubicBezTo>
                    <a:pt x="1786" y="145"/>
                    <a:pt x="1932" y="193"/>
                    <a:pt x="2079" y="241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</p:grpSp>
      <p:sp>
        <p:nvSpPr>
          <p:cNvPr id="49222" name="Text Box 77"/>
          <p:cNvSpPr txBox="1">
            <a:spLocks noChangeArrowheads="1"/>
          </p:cNvSpPr>
          <p:nvPr/>
        </p:nvSpPr>
        <p:spPr bwMode="auto">
          <a:xfrm>
            <a:off x="6604000" y="6261100"/>
            <a:ext cx="247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i</a:t>
            </a:r>
          </a:p>
        </p:txBody>
      </p:sp>
      <p:sp>
        <p:nvSpPr>
          <p:cNvPr id="49223" name="Text Box 78"/>
          <p:cNvSpPr txBox="1">
            <a:spLocks noChangeArrowheads="1"/>
          </p:cNvSpPr>
          <p:nvPr/>
        </p:nvSpPr>
        <p:spPr bwMode="auto">
          <a:xfrm>
            <a:off x="8469313" y="4683125"/>
            <a:ext cx="2762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j</a:t>
            </a:r>
          </a:p>
        </p:txBody>
      </p:sp>
      <p:sp>
        <p:nvSpPr>
          <p:cNvPr id="30" name="Footer Placeholder 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 477/677 - Lecture 17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80C0E2-BB91-A349-9913-DA19DCF949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3E6CA-E5DD-7148-9225-3475819DBBAD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504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4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 477/677 - Lecture 17</a:t>
            </a:r>
          </a:p>
        </p:txBody>
      </p:sp>
      <p:sp>
        <p:nvSpPr>
          <p:cNvPr id="6554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Memoization</a:t>
            </a:r>
          </a:p>
        </p:txBody>
      </p:sp>
      <p:sp>
        <p:nvSpPr>
          <p:cNvPr id="578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50950"/>
            <a:ext cx="8499475" cy="53086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400">
                <a:ea typeface="ＭＳ Ｐゴシック" pitchFamily="-106" charset="-128"/>
                <a:cs typeface="ＭＳ Ｐゴシック" pitchFamily="-106" charset="-128"/>
              </a:rPr>
              <a:t>Top-down approach with the efficiency of typical bottom-up dynamic programming approach</a:t>
            </a:r>
          </a:p>
          <a:p>
            <a:pPr>
              <a:lnSpc>
                <a:spcPct val="150000"/>
              </a:lnSpc>
            </a:pPr>
            <a:r>
              <a:rPr lang="en-US" sz="2400">
                <a:ea typeface="ＭＳ Ｐゴシック" pitchFamily="-106" charset="-128"/>
                <a:cs typeface="ＭＳ Ｐゴシック" pitchFamily="-106" charset="-128"/>
              </a:rPr>
              <a:t>Maintains an entry in a table for the solution to each subproblem</a:t>
            </a:r>
          </a:p>
          <a:p>
            <a:pPr lvl="1">
              <a:lnSpc>
                <a:spcPct val="150000"/>
              </a:lnSpc>
            </a:pPr>
            <a:r>
              <a:rPr lang="en-US" sz="2000" b="1">
                <a:solidFill>
                  <a:srgbClr val="336699"/>
                </a:solidFill>
              </a:rPr>
              <a:t>memoize</a:t>
            </a:r>
            <a:r>
              <a:rPr lang="en-US" sz="2000"/>
              <a:t> the inefficient recursive top-down algorithm</a:t>
            </a:r>
          </a:p>
          <a:p>
            <a:pPr>
              <a:lnSpc>
                <a:spcPct val="150000"/>
              </a:lnSpc>
            </a:pPr>
            <a:r>
              <a:rPr lang="en-US" sz="2400">
                <a:ea typeface="ＭＳ Ｐゴシック" pitchFamily="-106" charset="-128"/>
                <a:cs typeface="ＭＳ Ｐゴシック" pitchFamily="-106" charset="-128"/>
              </a:rPr>
              <a:t>When a subproblem is first encountered its solution is computed and stored in that table</a:t>
            </a:r>
          </a:p>
          <a:p>
            <a:pPr>
              <a:lnSpc>
                <a:spcPct val="150000"/>
              </a:lnSpc>
            </a:pPr>
            <a:r>
              <a:rPr lang="en-US" sz="2400">
                <a:ea typeface="ＭＳ Ｐゴシック" pitchFamily="-106" charset="-128"/>
                <a:cs typeface="ＭＳ Ｐゴシック" pitchFamily="-106" charset="-128"/>
              </a:rPr>
              <a:t>Subsequent “calls” to the subproblem simply look up that value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EB370B9-7FD4-9344-B9F6-4CD6EED29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40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 477/677 - Lecture 17</a:t>
            </a:r>
          </a:p>
        </p:txBody>
      </p:sp>
      <p:sp>
        <p:nvSpPr>
          <p:cNvPr id="675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Memoized Matrix-Chain</a:t>
            </a:r>
          </a:p>
        </p:txBody>
      </p:sp>
      <p:sp>
        <p:nvSpPr>
          <p:cNvPr id="6758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>
              <a:lnSpc>
                <a:spcPct val="150000"/>
              </a:lnSpc>
              <a:buFontTx/>
              <a:buNone/>
            </a:pPr>
            <a:r>
              <a:rPr lang="en-US" dirty="0">
                <a:solidFill>
                  <a:srgbClr val="FF0000"/>
                </a:solidFill>
                <a:latin typeface="Monotype Corsiva" pitchFamily="-106" charset="0"/>
                <a:ea typeface="ＭＳ Ｐゴシック" pitchFamily="-106" charset="-128"/>
                <a:cs typeface="ＭＳ Ｐゴシック" pitchFamily="-106" charset="-128"/>
              </a:rPr>
              <a:t>Alg.: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 MEMOIZED-MATRIX-CHAIN(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p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)</a:t>
            </a:r>
          </a:p>
          <a:p>
            <a:pPr marL="533400" indent="-533400">
              <a:lnSpc>
                <a:spcPct val="150000"/>
              </a:lnSpc>
              <a:buFontTx/>
              <a:buAutoNum type="arabicPeriod"/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 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n 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← length[p]</a:t>
            </a:r>
          </a:p>
          <a:p>
            <a:pPr marL="533400" indent="-533400">
              <a:lnSpc>
                <a:spcPct val="150000"/>
              </a:lnSpc>
              <a:buFontTx/>
              <a:buAutoNum type="arabicPeriod"/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</a:t>
            </a:r>
            <a:r>
              <a:rPr lang="en-US" b="1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for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</a:t>
            </a:r>
            <a:r>
              <a:rPr lang="en-US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← 1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</a:t>
            </a:r>
            <a:r>
              <a:rPr lang="en-US" b="1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to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n</a:t>
            </a:r>
          </a:p>
          <a:p>
            <a:pPr marL="533400" indent="-533400">
              <a:lnSpc>
                <a:spcPct val="150000"/>
              </a:lnSpc>
              <a:buFontTx/>
              <a:buAutoNum type="arabicPeriod"/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	  </a:t>
            </a:r>
            <a:r>
              <a:rPr lang="en-US" b="1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do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</a:t>
            </a:r>
            <a:r>
              <a:rPr lang="en-US" b="1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for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j ← </a:t>
            </a:r>
            <a:r>
              <a:rPr lang="en-US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</a:t>
            </a:r>
            <a:r>
              <a:rPr lang="en-US" b="1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to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n</a:t>
            </a:r>
          </a:p>
          <a:p>
            <a:pPr marL="533400" indent="-533400">
              <a:lnSpc>
                <a:spcPct val="150000"/>
              </a:lnSpc>
              <a:buFontTx/>
              <a:buAutoNum type="arabicPeriod"/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		   </a:t>
            </a:r>
            <a:r>
              <a:rPr lang="en-US" b="1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do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m[</a:t>
            </a:r>
            <a:r>
              <a:rPr lang="en-US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, j] ←∞</a:t>
            </a:r>
          </a:p>
          <a:p>
            <a:pPr marL="533400" indent="-533400">
              <a:lnSpc>
                <a:spcPct val="150000"/>
              </a:lnSpc>
              <a:buFontTx/>
              <a:buAutoNum type="arabicPeriod"/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</a:t>
            </a:r>
            <a:r>
              <a:rPr lang="en-US" b="1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return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LOOKUP-CHAIN(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p, 1, n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)</a:t>
            </a:r>
          </a:p>
        </p:txBody>
      </p:sp>
      <p:sp>
        <p:nvSpPr>
          <p:cNvPr id="67590" name="AutoShape 4"/>
          <p:cNvSpPr>
            <a:spLocks/>
          </p:cNvSpPr>
          <p:nvPr/>
        </p:nvSpPr>
        <p:spPr bwMode="auto">
          <a:xfrm>
            <a:off x="5441950" y="2760663"/>
            <a:ext cx="88900" cy="2133600"/>
          </a:xfrm>
          <a:prstGeom prst="rightBrace">
            <a:avLst>
              <a:gd name="adj1" fmla="val 2000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7591" name="Text Box 5"/>
          <p:cNvSpPr txBox="1">
            <a:spLocks noChangeArrowheads="1"/>
          </p:cNvSpPr>
          <p:nvPr/>
        </p:nvSpPr>
        <p:spPr bwMode="auto">
          <a:xfrm>
            <a:off x="5637213" y="3233738"/>
            <a:ext cx="327205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Initialize the </a:t>
            </a:r>
            <a:r>
              <a:rPr lang="en-US" b="1" dirty="0">
                <a:latin typeface="Century Gothic" charset="0"/>
                <a:ea typeface="Century Gothic" charset="0"/>
                <a:cs typeface="Century Gothic" charset="0"/>
              </a:rPr>
              <a:t>m</a:t>
            </a:r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 table with</a:t>
            </a:r>
          </a:p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large values that indicate </a:t>
            </a:r>
          </a:p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whether the values of </a:t>
            </a:r>
            <a:r>
              <a:rPr lang="en-US" b="1" dirty="0">
                <a:latin typeface="Century Gothic" charset="0"/>
                <a:ea typeface="Century Gothic" charset="0"/>
                <a:cs typeface="Century Gothic" charset="0"/>
              </a:rPr>
              <a:t>m[</a:t>
            </a:r>
            <a:r>
              <a:rPr lang="en-US" b="1" dirty="0" err="1">
                <a:latin typeface="Century Gothic" charset="0"/>
                <a:ea typeface="Century Gothic" charset="0"/>
                <a:cs typeface="Century Gothic" charset="0"/>
              </a:rPr>
              <a:t>i</a:t>
            </a:r>
            <a:r>
              <a:rPr lang="en-US" b="1" dirty="0">
                <a:latin typeface="Century Gothic" charset="0"/>
                <a:ea typeface="Century Gothic" charset="0"/>
                <a:cs typeface="Century Gothic" charset="0"/>
              </a:rPr>
              <a:t>, j]</a:t>
            </a:r>
          </a:p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have been computed</a:t>
            </a:r>
          </a:p>
        </p:txBody>
      </p:sp>
      <p:sp>
        <p:nvSpPr>
          <p:cNvPr id="67592" name="Line 6"/>
          <p:cNvSpPr>
            <a:spLocks noChangeShapeType="1"/>
          </p:cNvSpPr>
          <p:nvPr/>
        </p:nvSpPr>
        <p:spPr bwMode="auto">
          <a:xfrm flipH="1" flipV="1">
            <a:off x="6088621" y="5320357"/>
            <a:ext cx="546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7593" name="Text Box 7"/>
          <p:cNvSpPr txBox="1">
            <a:spLocks noChangeArrowheads="1"/>
          </p:cNvSpPr>
          <p:nvPr/>
        </p:nvSpPr>
        <p:spPr bwMode="auto">
          <a:xfrm>
            <a:off x="6631774" y="5135691"/>
            <a:ext cx="251222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entury Gothic" charset="0"/>
                <a:ea typeface="Century Gothic" charset="0"/>
                <a:cs typeface="Century Gothic" charset="0"/>
              </a:rPr>
              <a:t>Top-down approach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A89C7AA-0584-E841-B3FF-9F75B2AC1A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8061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 477/677 - Lecture 17</a:t>
            </a:r>
          </a:p>
        </p:txBody>
      </p:sp>
      <p:sp>
        <p:nvSpPr>
          <p:cNvPr id="696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Memoized Matrix-Chain</a:t>
            </a:r>
          </a:p>
        </p:txBody>
      </p:sp>
      <p:sp>
        <p:nvSpPr>
          <p:cNvPr id="580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081088"/>
            <a:ext cx="8229600" cy="5667375"/>
          </a:xfrm>
        </p:spPr>
        <p:txBody>
          <a:bodyPr/>
          <a:lstStyle/>
          <a:p>
            <a:pPr marL="533400" indent="-533400">
              <a:lnSpc>
                <a:spcPct val="120000"/>
              </a:lnSpc>
              <a:buFontTx/>
              <a:buNone/>
            </a:pPr>
            <a:r>
              <a:rPr lang="en-US" sz="2400" dirty="0">
                <a:solidFill>
                  <a:srgbClr val="FF0000"/>
                </a:solidFill>
                <a:latin typeface="Monotype Corsiva" pitchFamily="-106" charset="0"/>
                <a:ea typeface="ＭＳ Ｐゴシック" pitchFamily="-106" charset="-128"/>
                <a:cs typeface="ＭＳ Ｐゴシック" pitchFamily="-106" charset="-128"/>
              </a:rPr>
              <a:t>Alg.: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 LOOKUP-CHAIN(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p, </a:t>
            </a:r>
            <a:r>
              <a:rPr lang="en-US" sz="2400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, j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)</a:t>
            </a:r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 </a:t>
            </a:r>
            <a:r>
              <a:rPr lang="en-US" sz="2400" b="1" dirty="0">
                <a:ea typeface="ＭＳ Ｐゴシック" pitchFamily="-106" charset="-128"/>
                <a:cs typeface="ＭＳ Ｐゴシック" pitchFamily="-106" charset="-128"/>
              </a:rPr>
              <a:t>if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 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m[</a:t>
            </a:r>
            <a:r>
              <a:rPr lang="en-US" sz="2400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, j] &lt; 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∞</a:t>
            </a:r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 	 </a:t>
            </a:r>
            <a:r>
              <a:rPr lang="en-US" sz="2400" b="1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then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</a:t>
            </a:r>
            <a:r>
              <a:rPr lang="en-US" sz="2400" b="1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return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m[</a:t>
            </a:r>
            <a:r>
              <a:rPr lang="en-US" sz="2400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, j]</a:t>
            </a:r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</a:t>
            </a:r>
            <a:r>
              <a:rPr lang="en-US" sz="2400" b="1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if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</a:t>
            </a:r>
            <a:r>
              <a:rPr lang="en-US" sz="2400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= j</a:t>
            </a:r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   </a:t>
            </a:r>
            <a:r>
              <a:rPr lang="en-US" sz="2400" b="1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then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m[</a:t>
            </a:r>
            <a:r>
              <a:rPr lang="en-US" sz="2400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, j] ← 0</a:t>
            </a:r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   </a:t>
            </a:r>
            <a:r>
              <a:rPr lang="en-US" sz="2400" b="1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else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</a:t>
            </a:r>
            <a:r>
              <a:rPr lang="en-US" sz="2400" b="1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for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k ← </a:t>
            </a:r>
            <a:r>
              <a:rPr lang="en-US" sz="2400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</a:t>
            </a:r>
            <a:r>
              <a:rPr lang="en-US" sz="2400" b="1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to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j – 1</a:t>
            </a:r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	      	   </a:t>
            </a:r>
            <a:r>
              <a:rPr lang="en-US" sz="2400" b="1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do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q ← 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LOOKUP-CHAIN(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p, </a:t>
            </a:r>
            <a:r>
              <a:rPr lang="en-US" sz="2400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, k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) +</a:t>
            </a:r>
          </a:p>
          <a:p>
            <a:pPr marL="533400" indent="-533400">
              <a:lnSpc>
                <a:spcPct val="120000"/>
              </a:lnSpc>
              <a:buFontTx/>
              <a:buNone/>
            </a:pP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			 LOOKUP-CHAIN(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p, k+1, j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) + 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p</a:t>
            </a:r>
            <a:r>
              <a:rPr lang="en-US" sz="2400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i-1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p</a:t>
            </a:r>
            <a:r>
              <a:rPr lang="en-US" sz="2400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k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p</a:t>
            </a:r>
            <a:r>
              <a:rPr lang="en-US" sz="2400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j</a:t>
            </a:r>
          </a:p>
          <a:p>
            <a:pPr marL="533400" indent="-533400">
              <a:lnSpc>
                <a:spcPct val="120000"/>
              </a:lnSpc>
              <a:buFontTx/>
              <a:buAutoNum type="arabicPeriod" startAt="7"/>
            </a:pP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		         </a:t>
            </a:r>
            <a:r>
              <a:rPr lang="en-US" sz="2400" b="1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if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q &lt; m[</a:t>
            </a:r>
            <a:r>
              <a:rPr lang="en-US" sz="2400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, j]</a:t>
            </a:r>
          </a:p>
          <a:p>
            <a:pPr marL="533400" indent="-533400">
              <a:lnSpc>
                <a:spcPct val="120000"/>
              </a:lnSpc>
              <a:buFontTx/>
              <a:buAutoNum type="arabicPeriod" startAt="7"/>
            </a:pP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 			 </a:t>
            </a:r>
            <a:r>
              <a:rPr lang="en-US" sz="2400" b="1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then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m[</a:t>
            </a:r>
            <a:r>
              <a:rPr lang="en-US" sz="2400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, j] ← q</a:t>
            </a:r>
          </a:p>
          <a:p>
            <a:pPr marL="533400" indent="-533400">
              <a:lnSpc>
                <a:spcPct val="120000"/>
              </a:lnSpc>
              <a:buFontTx/>
              <a:buAutoNum type="arabicPeriod" startAt="7"/>
            </a:pPr>
            <a:r>
              <a:rPr lang="en-US" sz="2400" b="1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return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m[</a:t>
            </a:r>
            <a:r>
              <a:rPr lang="en-US" sz="2400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, j]</a:t>
            </a:r>
          </a:p>
        </p:txBody>
      </p:sp>
      <p:sp>
        <p:nvSpPr>
          <p:cNvPr id="580612" name="Text Box 4"/>
          <p:cNvSpPr txBox="1">
            <a:spLocks noChangeArrowheads="1"/>
          </p:cNvSpPr>
          <p:nvPr/>
        </p:nvSpPr>
        <p:spPr bwMode="auto">
          <a:xfrm>
            <a:off x="6124574" y="1212850"/>
            <a:ext cx="2674579" cy="397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>
                <a:latin typeface="Century Gothic" charset="0"/>
                <a:ea typeface="Century Gothic" charset="0"/>
                <a:cs typeface="Century Gothic" charset="0"/>
              </a:rPr>
              <a:t>Running time is O(n</a:t>
            </a:r>
            <a:r>
              <a:rPr lang="en-US" baseline="30000">
                <a:latin typeface="Century Gothic" charset="0"/>
                <a:ea typeface="Century Gothic" charset="0"/>
                <a:cs typeface="Century Gothic" charset="0"/>
              </a:rPr>
              <a:t>3</a:t>
            </a:r>
            <a:r>
              <a:rPr lang="en-US">
                <a:latin typeface="Century Gothic" charset="0"/>
                <a:ea typeface="Century Gothic" charset="0"/>
                <a:cs typeface="Century Gothic" charset="0"/>
              </a:rPr>
              <a:t>)</a:t>
            </a:r>
          </a:p>
        </p:txBody>
      </p:sp>
      <p:sp>
        <p:nvSpPr>
          <p:cNvPr id="69639" name="Rectangle 5"/>
          <p:cNvSpPr>
            <a:spLocks noChangeArrowheads="1"/>
          </p:cNvSpPr>
          <p:nvPr/>
        </p:nvSpPr>
        <p:spPr bwMode="auto">
          <a:xfrm>
            <a:off x="4572000" y="3355975"/>
            <a:ext cx="4876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DD0111"/>
                </a:solidFill>
                <a:latin typeface="Century Gothic" charset="0"/>
                <a:ea typeface="Century Gothic" charset="0"/>
                <a:cs typeface="Century Gothic" charset="0"/>
              </a:rPr>
              <a:t>m[</a:t>
            </a:r>
            <a:r>
              <a:rPr lang="en-US" dirty="0" err="1">
                <a:solidFill>
                  <a:srgbClr val="DD0111"/>
                </a:solidFill>
                <a:latin typeface="Century Gothic" charset="0"/>
                <a:ea typeface="Century Gothic" charset="0"/>
                <a:cs typeface="Century Gothic" charset="0"/>
              </a:rPr>
              <a:t>i</a:t>
            </a:r>
            <a:r>
              <a:rPr lang="en-US" dirty="0">
                <a:solidFill>
                  <a:srgbClr val="DD0111"/>
                </a:solidFill>
                <a:latin typeface="Century Gothic" charset="0"/>
                <a:ea typeface="Century Gothic" charset="0"/>
                <a:cs typeface="Century Gothic" charset="0"/>
              </a:rPr>
              <a:t>, j]</a:t>
            </a:r>
            <a:r>
              <a:rPr lang="en-US" dirty="0">
                <a:solidFill>
                  <a:schemeClr val="accent2"/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US" dirty="0">
                <a:solidFill>
                  <a:srgbClr val="DD0111"/>
                </a:solidFill>
                <a:latin typeface="Century Gothic" charset="0"/>
                <a:ea typeface="Century Gothic" charset="0"/>
                <a:cs typeface="Century Gothic" charset="0"/>
              </a:rPr>
              <a:t>=  min {m[</a:t>
            </a:r>
            <a:r>
              <a:rPr lang="en-US" dirty="0" err="1">
                <a:solidFill>
                  <a:srgbClr val="DD0111"/>
                </a:solidFill>
                <a:latin typeface="Century Gothic" charset="0"/>
                <a:ea typeface="Century Gothic" charset="0"/>
                <a:cs typeface="Century Gothic" charset="0"/>
              </a:rPr>
              <a:t>i</a:t>
            </a:r>
            <a:r>
              <a:rPr lang="en-US" dirty="0">
                <a:solidFill>
                  <a:srgbClr val="DD0111"/>
                </a:solidFill>
                <a:latin typeface="Century Gothic" charset="0"/>
                <a:ea typeface="Century Gothic" charset="0"/>
                <a:cs typeface="Century Gothic" charset="0"/>
              </a:rPr>
              <a:t>, k] + m[k+1, j] + p</a:t>
            </a:r>
            <a:r>
              <a:rPr lang="en-US" baseline="-25000" dirty="0">
                <a:solidFill>
                  <a:srgbClr val="DD0111"/>
                </a:solidFill>
                <a:latin typeface="Century Gothic" charset="0"/>
                <a:ea typeface="Century Gothic" charset="0"/>
                <a:cs typeface="Century Gothic" charset="0"/>
              </a:rPr>
              <a:t>i-1</a:t>
            </a:r>
            <a:r>
              <a:rPr lang="en-US" dirty="0">
                <a:solidFill>
                  <a:srgbClr val="DD0111"/>
                </a:solidFill>
                <a:latin typeface="Century Gothic" charset="0"/>
                <a:ea typeface="Century Gothic" charset="0"/>
                <a:cs typeface="Century Gothic" charset="0"/>
              </a:rPr>
              <a:t>p</a:t>
            </a:r>
            <a:r>
              <a:rPr lang="en-US" baseline="-25000" dirty="0">
                <a:solidFill>
                  <a:srgbClr val="DD0111"/>
                </a:solidFill>
                <a:latin typeface="Century Gothic" charset="0"/>
                <a:ea typeface="Century Gothic" charset="0"/>
                <a:cs typeface="Century Gothic" charset="0"/>
              </a:rPr>
              <a:t>k</a:t>
            </a:r>
            <a:r>
              <a:rPr lang="en-US" dirty="0">
                <a:solidFill>
                  <a:srgbClr val="DD0111"/>
                </a:solidFill>
                <a:latin typeface="Century Gothic" charset="0"/>
                <a:ea typeface="Century Gothic" charset="0"/>
                <a:cs typeface="Century Gothic" charset="0"/>
              </a:rPr>
              <a:t>p</a:t>
            </a:r>
            <a:r>
              <a:rPr lang="en-US" baseline="-25000" dirty="0">
                <a:solidFill>
                  <a:srgbClr val="DD0111"/>
                </a:solidFill>
                <a:latin typeface="Century Gothic" charset="0"/>
                <a:ea typeface="Century Gothic" charset="0"/>
                <a:cs typeface="Century Gothic" charset="0"/>
              </a:rPr>
              <a:t>j</a:t>
            </a:r>
            <a:r>
              <a:rPr lang="en-US" dirty="0">
                <a:solidFill>
                  <a:srgbClr val="DD0111"/>
                </a:solidFill>
                <a:latin typeface="Century Gothic" charset="0"/>
                <a:ea typeface="Century Gothic" charset="0"/>
                <a:cs typeface="Century Gothic" charset="0"/>
              </a:rPr>
              <a:t>} </a:t>
            </a:r>
            <a:r>
              <a:rPr lang="en-US" dirty="0">
                <a:solidFill>
                  <a:schemeClr val="accent2"/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   	</a:t>
            </a:r>
            <a:r>
              <a:rPr lang="en-US" dirty="0" err="1">
                <a:solidFill>
                  <a:srgbClr val="DD0111"/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i≤k</a:t>
            </a:r>
            <a:r>
              <a:rPr lang="en-US" dirty="0">
                <a:solidFill>
                  <a:srgbClr val="DD0111"/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&lt;j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70881F3-5E29-F744-AA12-5934D40C7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09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6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6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6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6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6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6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6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06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 477/677 - Lecture 17</a:t>
            </a:r>
          </a:p>
        </p:txBody>
      </p:sp>
      <p:sp>
        <p:nvSpPr>
          <p:cNvPr id="716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>
                <a:ea typeface="ＭＳ Ｐゴシック" pitchFamily="-106" charset="-128"/>
                <a:cs typeface="ＭＳ Ｐゴシック" pitchFamily="-106" charset="-128"/>
              </a:rPr>
              <a:t>Dynamic Progamming vs. Memoization</a:t>
            </a:r>
          </a:p>
        </p:txBody>
      </p:sp>
      <p:sp>
        <p:nvSpPr>
          <p:cNvPr id="581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229600" cy="5265737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Advantages of dynamic programming vs. 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</a:rPr>
              <a:t>memoized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 algorithms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No overhead for recursion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The regular pattern of table accesses may be used to reduce time or space requirements</a:t>
            </a:r>
          </a:p>
          <a:p>
            <a:pPr>
              <a:lnSpc>
                <a:spcPct val="120000"/>
              </a:lnSpc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Advantages of 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</a:rPr>
              <a:t>memoized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 algorithms vs. dynamic programming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More intuitive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F62C5B9-B36B-6E43-9801-24A60DEB18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70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11986</TotalTime>
  <Words>2932</Words>
  <Application>Microsoft Macintosh PowerPoint</Application>
  <PresentationFormat>On-screen Show (4:3)</PresentationFormat>
  <Paragraphs>616</Paragraphs>
  <Slides>25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2" baseType="lpstr">
      <vt:lpstr>ＭＳ Ｐゴシック</vt:lpstr>
      <vt:lpstr>Arial</vt:lpstr>
      <vt:lpstr>Century Gothic</vt:lpstr>
      <vt:lpstr>Comic Sans MS</vt:lpstr>
      <vt:lpstr>Monotype Corsiva</vt:lpstr>
      <vt:lpstr>Symbol</vt:lpstr>
      <vt:lpstr>Default Design</vt:lpstr>
      <vt:lpstr>Analysis of Algorithms CS 477/677</vt:lpstr>
      <vt:lpstr>Matrix-Chain Multiplication</vt:lpstr>
      <vt:lpstr>1. The Structure of an Optimal Parenthesization</vt:lpstr>
      <vt:lpstr>2. A Recursive Solution</vt:lpstr>
      <vt:lpstr>3. Computing the Optimal Costs</vt:lpstr>
      <vt:lpstr>Memoization</vt:lpstr>
      <vt:lpstr>Memoized Matrix-Chain</vt:lpstr>
      <vt:lpstr>Memoized Matrix-Chain</vt:lpstr>
      <vt:lpstr>Dynamic Progamming vs. Memoization</vt:lpstr>
      <vt:lpstr>Optimal Substructure - Examples</vt:lpstr>
      <vt:lpstr>Parameters of Optimal Substructure</vt:lpstr>
      <vt:lpstr>Longest Common Subsequence</vt:lpstr>
      <vt:lpstr>Example</vt:lpstr>
      <vt:lpstr>Brute-Force Solution</vt:lpstr>
      <vt:lpstr>1. Making the choice</vt:lpstr>
      <vt:lpstr>Notations</vt:lpstr>
      <vt:lpstr>2. A Recursive Solution</vt:lpstr>
      <vt:lpstr>2. A Recursive Solution</vt:lpstr>
      <vt:lpstr>3. Computing the Length of the LCS</vt:lpstr>
      <vt:lpstr>4. Additional Information</vt:lpstr>
      <vt:lpstr>LCS-LENGTH(X, Y, m, n)</vt:lpstr>
      <vt:lpstr>Example</vt:lpstr>
      <vt:lpstr>4. Constructing a LCS</vt:lpstr>
      <vt:lpstr>PRINT-LCS(b, X, i, j)</vt:lpstr>
      <vt:lpstr>Readings</vt:lpstr>
    </vt:vector>
  </TitlesOfParts>
  <Company>University of Nevada, Reno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Analysis of Algorithms CS 465/665</dc:title>
  <dc:creator> Monica Nicolescu</dc:creator>
  <cp:lastModifiedBy>Monica N Nicolescu</cp:lastModifiedBy>
  <cp:revision>674</cp:revision>
  <cp:lastPrinted>2021-09-02T15:56:38Z</cp:lastPrinted>
  <dcterms:created xsi:type="dcterms:W3CDTF">2011-01-18T17:28:39Z</dcterms:created>
  <dcterms:modified xsi:type="dcterms:W3CDTF">2024-04-16T22:43:12Z</dcterms:modified>
</cp:coreProperties>
</file>