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60" r:id="rId2"/>
  </p:sldMasterIdLst>
  <p:notesMasterIdLst>
    <p:notesMasterId r:id="rId20"/>
  </p:notesMasterIdLst>
  <p:sldIdLst>
    <p:sldId id="337" r:id="rId3"/>
    <p:sldId id="307" r:id="rId4"/>
    <p:sldId id="349" r:id="rId5"/>
    <p:sldId id="347" r:id="rId6"/>
    <p:sldId id="346" r:id="rId7"/>
    <p:sldId id="338" r:id="rId8"/>
    <p:sldId id="339" r:id="rId9"/>
    <p:sldId id="340" r:id="rId10"/>
    <p:sldId id="355" r:id="rId11"/>
    <p:sldId id="348" r:id="rId12"/>
    <p:sldId id="341" r:id="rId13"/>
    <p:sldId id="342" r:id="rId14"/>
    <p:sldId id="350" r:id="rId15"/>
    <p:sldId id="352" r:id="rId16"/>
    <p:sldId id="351" r:id="rId17"/>
    <p:sldId id="353" r:id="rId18"/>
    <p:sldId id="354" r:id="rId19"/>
  </p:sldIdLst>
  <p:sldSz cx="9144000" cy="5143500" type="screen16x9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15281" autoAdjust="0"/>
    <p:restoredTop sz="94718" autoAdjust="0"/>
  </p:normalViewPr>
  <p:slideViewPr>
    <p:cSldViewPr snapToGrid="0" snapToObjects="1">
      <p:cViewPr varScale="1">
        <p:scale>
          <a:sx n="143" d="100"/>
          <a:sy n="143" d="100"/>
        </p:scale>
        <p:origin x="282" y="114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7914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presProps" Target="pres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DF1B8E4-85D4-5944-99D3-6E8BBA567C32}" type="datetimeFigureOut">
              <a:rPr lang="en-US" smtClean="0"/>
              <a:pPr/>
              <a:t>2/11/2022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3233880-2939-3547-96ED-80D56EC6164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5649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CBBB0BD9-C86C-7A4B-8217-5AA0D4B897E8}" type="datetimeFigureOut">
              <a:rPr lang="en-US" smtClean="0"/>
              <a:pPr/>
              <a:t>2/11/2022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017B6292-FE13-5D44-A34A-DDD06CF37AC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55360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CBBB0BD9-C86C-7A4B-8217-5AA0D4B897E8}" type="datetimeFigureOut">
              <a:rPr lang="en-US" smtClean="0"/>
              <a:pPr/>
              <a:t>2/11/2022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017B6292-FE13-5D44-A34A-DDD06CF37AC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87510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CBBB0BD9-C86C-7A4B-8217-5AA0D4B897E8}" type="datetimeFigureOut">
              <a:rPr lang="en-US" smtClean="0"/>
              <a:pPr/>
              <a:t>2/11/2022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017B6292-FE13-5D44-A34A-DDD06CF37AC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59792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CBBB0BD9-C86C-7A4B-8217-5AA0D4B897E8}" type="datetimeFigureOut">
              <a:rPr lang="en-US" smtClean="0"/>
              <a:pPr/>
              <a:t>2/11/2022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017B6292-FE13-5D44-A34A-DDD06CF37AC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77762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CBBB0BD9-C86C-7A4B-8217-5AA0D4B897E8}" type="datetimeFigureOut">
              <a:rPr lang="en-US" smtClean="0"/>
              <a:pPr/>
              <a:t>2/11/2022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017B6292-FE13-5D44-A34A-DDD06CF37AC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75641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CBBB0BD9-C86C-7A4B-8217-5AA0D4B897E8}" type="datetimeFigureOut">
              <a:rPr lang="en-US" smtClean="0"/>
              <a:pPr/>
              <a:t>2/11/2022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017B6292-FE13-5D44-A34A-DDD06CF37AC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17211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CBBB0BD9-C86C-7A4B-8217-5AA0D4B897E8}" type="datetimeFigureOut">
              <a:rPr lang="en-US" smtClean="0"/>
              <a:pPr/>
              <a:t>2/11/2022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017B6292-FE13-5D44-A34A-DDD06CF37AC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06099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CBBB0BD9-C86C-7A4B-8217-5AA0D4B897E8}" type="datetimeFigureOut">
              <a:rPr lang="en-US" smtClean="0"/>
              <a:pPr/>
              <a:t>2/11/2022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017B6292-FE13-5D44-A34A-DDD06CF37AC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40576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CBBB0BD9-C86C-7A4B-8217-5AA0D4B897E8}" type="datetimeFigureOut">
              <a:rPr lang="en-US" smtClean="0"/>
              <a:pPr/>
              <a:t>2/11/2022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017B6292-FE13-5D44-A34A-DDD06CF37AC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61407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CBBB0BD9-C86C-7A4B-8217-5AA0D4B897E8}" type="datetimeFigureOut">
              <a:rPr lang="en-US" smtClean="0"/>
              <a:pPr/>
              <a:t>2/11/2022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017B6292-FE13-5D44-A34A-DDD06CF37AC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90993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CBBB0BD9-C86C-7A4B-8217-5AA0D4B897E8}" type="datetimeFigureOut">
              <a:rPr lang="en-US" smtClean="0"/>
              <a:pPr/>
              <a:t>2/11/2022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017B6292-FE13-5D44-A34A-DDD06CF37AC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677738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8613"/>
            <a:ext cx="7772400" cy="11017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/>
          <a:lstStyle/>
          <a:p>
            <a:fld id="{1C11CA34-552B-4942-96EF-AACB770877A3}" type="datetimeFigureOut">
              <a:rPr lang="en-US" smtClean="0"/>
              <a:t>2/11/2022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/>
          <a:lstStyle/>
          <a:p>
            <a:fld id="{B71B61B4-6ADB-486A-820D-1D553274C9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972252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00150"/>
            <a:ext cx="8229600" cy="339407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/>
          <a:lstStyle/>
          <a:p>
            <a:fld id="{1C11CA34-552B-4942-96EF-AACB770877A3}" type="datetimeFigureOut">
              <a:rPr lang="en-US" smtClean="0"/>
              <a:t>2/11/2022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/>
          <a:lstStyle/>
          <a:p>
            <a:fld id="{B71B61B4-6ADB-486A-820D-1D553274C9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217286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5"/>
            <a:ext cx="7772400" cy="1022350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79638"/>
            <a:ext cx="7772400" cy="112553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/>
          <a:lstStyle/>
          <a:p>
            <a:fld id="{1C11CA34-552B-4942-96EF-AACB770877A3}" type="datetimeFigureOut">
              <a:rPr lang="en-US" smtClean="0"/>
              <a:t>2/11/2022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/>
          <a:lstStyle/>
          <a:p>
            <a:fld id="{B71B61B4-6ADB-486A-820D-1D553274C9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837721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0"/>
            <a:ext cx="4038600" cy="3394075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0"/>
            <a:ext cx="4038600" cy="3394075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/>
          <a:lstStyle/>
          <a:p>
            <a:fld id="{1C11CA34-552B-4942-96EF-AACB770877A3}" type="datetimeFigureOut">
              <a:rPr lang="en-US" smtClean="0"/>
              <a:t>2/11/2022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/>
          <a:lstStyle/>
          <a:p>
            <a:fld id="{B71B61B4-6ADB-486A-820D-1D553274C9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241047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29600" cy="857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0938"/>
            <a:ext cx="4040188" cy="4810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950"/>
            <a:ext cx="4040188" cy="2962275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150938"/>
            <a:ext cx="4041775" cy="4810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631950"/>
            <a:ext cx="4041775" cy="2962275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/>
          <a:lstStyle/>
          <a:p>
            <a:fld id="{1C11CA34-552B-4942-96EF-AACB770877A3}" type="datetimeFigureOut">
              <a:rPr lang="en-US" smtClean="0"/>
              <a:t>2/11/2022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/>
          <a:lstStyle/>
          <a:p>
            <a:fld id="{B71B61B4-6ADB-486A-820D-1D553274C9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62522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/>
          <a:lstStyle/>
          <a:p>
            <a:fld id="{1C11CA34-552B-4942-96EF-AACB770877A3}" type="datetimeFigureOut">
              <a:rPr lang="en-US" smtClean="0"/>
              <a:t>2/11/2022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/>
          <a:lstStyle/>
          <a:p>
            <a:fld id="{B71B61B4-6ADB-486A-820D-1D553274C9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862304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/>
          <a:lstStyle/>
          <a:p>
            <a:fld id="{1C11CA34-552B-4942-96EF-AACB770877A3}" type="datetimeFigureOut">
              <a:rPr lang="en-US" smtClean="0"/>
              <a:t>2/11/2022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/>
          <a:lstStyle/>
          <a:p>
            <a:fld id="{B71B61B4-6ADB-486A-820D-1D553274C9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505524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4788"/>
            <a:ext cx="3008313" cy="871537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437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076325"/>
            <a:ext cx="3008313" cy="35179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/>
          <a:lstStyle/>
          <a:p>
            <a:fld id="{1C11CA34-552B-4942-96EF-AACB770877A3}" type="datetimeFigureOut">
              <a:rPr lang="en-US" smtClean="0"/>
              <a:t>2/11/2022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/>
          <a:lstStyle/>
          <a:p>
            <a:fld id="{B71B61B4-6ADB-486A-820D-1D553274C9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305575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4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60375"/>
            <a:ext cx="5486400" cy="30861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900"/>
            <a:ext cx="5486400" cy="60325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/>
          <a:lstStyle/>
          <a:p>
            <a:fld id="{1C11CA34-552B-4942-96EF-AACB770877A3}" type="datetimeFigureOut">
              <a:rPr lang="en-US" smtClean="0"/>
              <a:t>2/11/2022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/>
          <a:lstStyle/>
          <a:p>
            <a:fld id="{B71B61B4-6ADB-486A-820D-1D553274C9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998144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200150"/>
            <a:ext cx="8229600" cy="339407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/>
          <a:lstStyle/>
          <a:p>
            <a:fld id="{1C11CA34-552B-4942-96EF-AACB770877A3}" type="datetimeFigureOut">
              <a:rPr lang="en-US" smtClean="0"/>
              <a:t>2/11/2022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/>
          <a:lstStyle/>
          <a:p>
            <a:fld id="{B71B61B4-6ADB-486A-820D-1D553274C9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617022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6375"/>
            <a:ext cx="2057400" cy="4387850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6375"/>
            <a:ext cx="6019800" cy="438785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/>
          <a:lstStyle/>
          <a:p>
            <a:fld id="{1C11CA34-552B-4942-96EF-AACB770877A3}" type="datetimeFigureOut">
              <a:rPr lang="en-US" smtClean="0"/>
              <a:t>2/11/2022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/>
          <a:lstStyle/>
          <a:p>
            <a:fld id="{B71B61B4-6ADB-486A-820D-1D553274C9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87311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9050" y="4311293"/>
            <a:ext cx="9182100" cy="8512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507158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188514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CPE201</a:t>
            </a:r>
            <a:br>
              <a:rPr lang="en-US" dirty="0"/>
            </a:br>
            <a:r>
              <a:rPr lang="en-US" dirty="0"/>
              <a:t>Digital Design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By Benjamin Haas</a:t>
            </a:r>
          </a:p>
          <a:p>
            <a:endParaRPr lang="en-US" dirty="0"/>
          </a:p>
          <a:p>
            <a:r>
              <a:rPr lang="en-US" dirty="0"/>
              <a:t>Class 1: Syllabus and Introduction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52748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3571"/>
            <a:ext cx="8229600" cy="857250"/>
          </a:xfrm>
        </p:spPr>
        <p:txBody>
          <a:bodyPr/>
          <a:lstStyle/>
          <a:p>
            <a:r>
              <a:rPr lang="en-US" dirty="0"/>
              <a:t>Syllabus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777479"/>
            <a:ext cx="8229600" cy="3394472"/>
          </a:xfrm>
        </p:spPr>
        <p:txBody>
          <a:bodyPr>
            <a:noAutofit/>
          </a:bodyPr>
          <a:lstStyle/>
          <a:p>
            <a:r>
              <a:rPr lang="en-US" sz="2000" dirty="0"/>
              <a:t>Available in Canvas</a:t>
            </a:r>
          </a:p>
          <a:p>
            <a:endParaRPr lang="en-US" sz="2000" dirty="0"/>
          </a:p>
          <a:p>
            <a:r>
              <a:rPr lang="en-US" sz="2000" dirty="0"/>
              <a:t>Email: bdhaas@unr.edu</a:t>
            </a:r>
          </a:p>
          <a:p>
            <a:r>
              <a:rPr lang="en-US" sz="2000" dirty="0"/>
              <a:t>Office hours: T 2:30-4:30pm (by Zoom)</a:t>
            </a:r>
          </a:p>
          <a:p>
            <a:pPr marL="0" indent="0">
              <a:buNone/>
            </a:pPr>
            <a:endParaRPr lang="en-US" sz="1400" dirty="0"/>
          </a:p>
          <a:p>
            <a:r>
              <a:rPr lang="en-US" sz="2000" dirty="0"/>
              <a:t>How I Teach</a:t>
            </a:r>
          </a:p>
          <a:p>
            <a:pPr lvl="1"/>
            <a:r>
              <a:rPr lang="en-US" sz="1200" dirty="0"/>
              <a:t>With examples</a:t>
            </a:r>
          </a:p>
          <a:p>
            <a:pPr lvl="1"/>
            <a:r>
              <a:rPr lang="en-US" sz="1200" dirty="0"/>
              <a:t>Fast, even though I try to go slow</a:t>
            </a:r>
          </a:p>
          <a:p>
            <a:pPr lvl="1"/>
            <a:r>
              <a:rPr lang="en-US" sz="1200" dirty="0"/>
              <a:t>With bad handwriting, ask for clarifications</a:t>
            </a:r>
          </a:p>
        </p:txBody>
      </p:sp>
    </p:spTree>
    <p:extLst>
      <p:ext uri="{BB962C8B-B14F-4D97-AF65-F5344CB8AC3E}">
        <p14:creationId xmlns:p14="http://schemas.microsoft.com/office/powerpoint/2010/main" val="21890038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177BA5-39D8-4154-84D2-864F65C44E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Syllabus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5F47D7-8BCD-49F1-B0B6-A70DECD78EB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Two lectures per week</a:t>
            </a:r>
          </a:p>
          <a:p>
            <a:pPr lvl="1"/>
            <a:r>
              <a:rPr lang="en-US" dirty="0"/>
              <a:t>Theory</a:t>
            </a:r>
          </a:p>
          <a:p>
            <a:pPr lvl="1"/>
            <a:r>
              <a:rPr lang="en-US" dirty="0"/>
              <a:t>Examples</a:t>
            </a:r>
          </a:p>
          <a:p>
            <a:r>
              <a:rPr lang="en-US" dirty="0"/>
              <a:t>One lab per week</a:t>
            </a:r>
          </a:p>
          <a:p>
            <a:pPr lvl="1"/>
            <a:r>
              <a:rPr lang="en-US" dirty="0"/>
              <a:t>Hands-on</a:t>
            </a:r>
          </a:p>
        </p:txBody>
      </p:sp>
    </p:spTree>
    <p:extLst>
      <p:ext uri="{BB962C8B-B14F-4D97-AF65-F5344CB8AC3E}">
        <p14:creationId xmlns:p14="http://schemas.microsoft.com/office/powerpoint/2010/main" val="289855513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3571"/>
            <a:ext cx="8229600" cy="857250"/>
          </a:xfrm>
        </p:spPr>
        <p:txBody>
          <a:bodyPr/>
          <a:lstStyle/>
          <a:p>
            <a:r>
              <a:rPr lang="en-US" dirty="0"/>
              <a:t>Syllabus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777479"/>
            <a:ext cx="8229600" cy="3394472"/>
          </a:xfrm>
        </p:spPr>
        <p:txBody>
          <a:bodyPr>
            <a:noAutofit/>
          </a:bodyPr>
          <a:lstStyle/>
          <a:p>
            <a:r>
              <a:rPr lang="en-US" sz="2000" dirty="0"/>
              <a:t>During the Semester</a:t>
            </a:r>
          </a:p>
          <a:p>
            <a:pPr lvl="1"/>
            <a:r>
              <a:rPr lang="en-US" sz="1600" dirty="0"/>
              <a:t>Come to class, please</a:t>
            </a:r>
          </a:p>
          <a:p>
            <a:pPr lvl="1"/>
            <a:r>
              <a:rPr lang="en-US" sz="1600" dirty="0"/>
              <a:t>Participate</a:t>
            </a:r>
          </a:p>
          <a:p>
            <a:pPr lvl="1"/>
            <a:r>
              <a:rPr lang="en-US" sz="1600" dirty="0"/>
              <a:t>Take Notes</a:t>
            </a:r>
          </a:p>
          <a:p>
            <a:pPr lvl="1"/>
            <a:r>
              <a:rPr lang="en-US" sz="1600" dirty="0"/>
              <a:t>Ask questions (if you are too shy send an email or come to office hours)</a:t>
            </a:r>
          </a:p>
          <a:p>
            <a:pPr lvl="1"/>
            <a:endParaRPr lang="en-US" sz="1600" dirty="0"/>
          </a:p>
          <a:p>
            <a:r>
              <a:rPr lang="en-US" sz="2000" dirty="0"/>
              <a:t>How You Take Tests</a:t>
            </a:r>
          </a:p>
          <a:p>
            <a:pPr lvl="1"/>
            <a:r>
              <a:rPr lang="en-US" sz="1600" dirty="0"/>
              <a:t>During class time</a:t>
            </a:r>
          </a:p>
          <a:p>
            <a:pPr lvl="1"/>
            <a:r>
              <a:rPr lang="en-US" sz="1600" dirty="0"/>
              <a:t>On paper</a:t>
            </a:r>
          </a:p>
          <a:p>
            <a:pPr lvl="1"/>
            <a:r>
              <a:rPr lang="en-US" sz="1600" dirty="0"/>
              <a:t>Limited materials</a:t>
            </a:r>
          </a:p>
        </p:txBody>
      </p:sp>
    </p:spTree>
    <p:extLst>
      <p:ext uri="{BB962C8B-B14F-4D97-AF65-F5344CB8AC3E}">
        <p14:creationId xmlns:p14="http://schemas.microsoft.com/office/powerpoint/2010/main" val="117581914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3571"/>
            <a:ext cx="8229600" cy="857250"/>
          </a:xfrm>
        </p:spPr>
        <p:txBody>
          <a:bodyPr/>
          <a:lstStyle/>
          <a:p>
            <a:r>
              <a:rPr lang="en-US" dirty="0"/>
              <a:t>Syllabus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777479"/>
            <a:ext cx="8229600" cy="3394472"/>
          </a:xfrm>
        </p:spPr>
        <p:txBody>
          <a:bodyPr>
            <a:noAutofit/>
          </a:bodyPr>
          <a:lstStyle/>
          <a:p>
            <a:r>
              <a:rPr lang="en-US" sz="2000" dirty="0"/>
              <a:t>Book: Digital Fundamentals 11</a:t>
            </a:r>
            <a:r>
              <a:rPr lang="en-US" sz="2000" baseline="30000" dirty="0"/>
              <a:t>th</a:t>
            </a:r>
            <a:r>
              <a:rPr lang="en-US" sz="2000" dirty="0"/>
              <a:t> Ed by Floyd</a:t>
            </a:r>
          </a:p>
        </p:txBody>
      </p:sp>
      <p:pic>
        <p:nvPicPr>
          <p:cNvPr id="1026" name="Picture 2" descr="Digital Fundamentals (11th Edition) Floyd | 9780132737968">
            <a:extLst>
              <a:ext uri="{FF2B5EF4-FFF2-40B4-BE49-F238E27FC236}">
                <a16:creationId xmlns:a16="http://schemas.microsoft.com/office/drawing/2014/main" id="{E114DA37-CBE3-4175-8042-DE67A70036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9848" y="1289326"/>
            <a:ext cx="2882625" cy="2882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3467969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3571"/>
            <a:ext cx="8229600" cy="857250"/>
          </a:xfrm>
        </p:spPr>
        <p:txBody>
          <a:bodyPr/>
          <a:lstStyle/>
          <a:p>
            <a:r>
              <a:rPr lang="en-US" dirty="0"/>
              <a:t>Syllabus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777479"/>
            <a:ext cx="8229600" cy="3394472"/>
          </a:xfrm>
        </p:spPr>
        <p:txBody>
          <a:bodyPr>
            <a:noAutofit/>
          </a:bodyPr>
          <a:lstStyle/>
          <a:p>
            <a:r>
              <a:rPr lang="en-US" sz="2000" dirty="0"/>
              <a:t>Grading</a:t>
            </a:r>
          </a:p>
          <a:p>
            <a:pPr lvl="1"/>
            <a:r>
              <a:rPr lang="en-US" sz="1500" dirty="0"/>
              <a:t>Homework (20%)</a:t>
            </a:r>
          </a:p>
          <a:p>
            <a:pPr lvl="1"/>
            <a:r>
              <a:rPr lang="en-US" sz="1500" dirty="0"/>
              <a:t>Midterms (15% each)</a:t>
            </a:r>
          </a:p>
          <a:p>
            <a:pPr lvl="1"/>
            <a:r>
              <a:rPr lang="en-US" sz="1500" dirty="0"/>
              <a:t>Final (20%)</a:t>
            </a:r>
          </a:p>
          <a:p>
            <a:pPr lvl="1"/>
            <a:r>
              <a:rPr lang="en-US" sz="1500" dirty="0"/>
              <a:t>Labs (25%)</a:t>
            </a:r>
          </a:p>
          <a:p>
            <a:pPr lvl="1"/>
            <a:r>
              <a:rPr lang="en-US" sz="1500" dirty="0"/>
              <a:t>Instructor Meeting (5%)</a:t>
            </a:r>
          </a:p>
          <a:p>
            <a:pPr lvl="1"/>
            <a:r>
              <a:rPr lang="en-US" sz="1500" dirty="0"/>
              <a:t>Use +/- grading</a:t>
            </a:r>
          </a:p>
          <a:p>
            <a:endParaRPr lang="en-US" sz="2000" dirty="0"/>
          </a:p>
          <a:p>
            <a:endParaRPr lang="en-US" sz="2000" dirty="0"/>
          </a:p>
          <a:p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45618546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3571"/>
            <a:ext cx="8229600" cy="857250"/>
          </a:xfrm>
        </p:spPr>
        <p:txBody>
          <a:bodyPr/>
          <a:lstStyle/>
          <a:p>
            <a:r>
              <a:rPr lang="en-US" dirty="0"/>
              <a:t>Syllabus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85058"/>
            <a:ext cx="8229600" cy="3394472"/>
          </a:xfrm>
        </p:spPr>
        <p:txBody>
          <a:bodyPr>
            <a:noAutofit/>
          </a:bodyPr>
          <a:lstStyle/>
          <a:p>
            <a:r>
              <a:rPr lang="en-US" sz="2000" dirty="0"/>
              <a:t>Homework</a:t>
            </a:r>
          </a:p>
          <a:p>
            <a:pPr lvl="1"/>
            <a:r>
              <a:rPr lang="en-US" sz="1300" dirty="0"/>
              <a:t>10-ish Assignments</a:t>
            </a:r>
          </a:p>
          <a:p>
            <a:pPr lvl="1"/>
            <a:r>
              <a:rPr lang="en-US" sz="1300" dirty="0"/>
              <a:t>Will force you to think, so it will cover ideas that are more complex than the examples from class</a:t>
            </a:r>
          </a:p>
          <a:p>
            <a:pPr lvl="1"/>
            <a:r>
              <a:rPr lang="en-US" sz="1300" dirty="0"/>
              <a:t>Homework is due at the beginning of class, homework turned in after the start of class is considered late.  Late homework gets 50% of its normal graded value and is accepted up to 24 hours after the due date.</a:t>
            </a:r>
          </a:p>
          <a:p>
            <a:pPr lvl="1"/>
            <a:r>
              <a:rPr lang="en-US" sz="1300" dirty="0"/>
              <a:t>It has to be a pdf</a:t>
            </a:r>
          </a:p>
          <a:p>
            <a:pPr lvl="1"/>
            <a:r>
              <a:rPr lang="en-US" sz="1300" dirty="0"/>
              <a:t>Put your name and homework number on it</a:t>
            </a:r>
          </a:p>
          <a:p>
            <a:pPr lvl="1"/>
            <a:r>
              <a:rPr lang="en-US" sz="1300" dirty="0"/>
              <a:t>Clearly mark the problem and answer all questions completely.  Put a box around the final solution.  Show your work.  </a:t>
            </a:r>
          </a:p>
          <a:p>
            <a:pPr lvl="1"/>
            <a:r>
              <a:rPr lang="en-US" sz="1300" dirty="0"/>
              <a:t>Attach any computer work for a problem directly behind the other work for the problem.</a:t>
            </a:r>
          </a:p>
          <a:p>
            <a:r>
              <a:rPr lang="en-US" sz="2000" dirty="0"/>
              <a:t>Midterms</a:t>
            </a:r>
          </a:p>
          <a:p>
            <a:pPr lvl="1"/>
            <a:r>
              <a:rPr lang="en-US" sz="1300" dirty="0"/>
              <a:t>Held on Wednesday February 23</a:t>
            </a:r>
            <a:r>
              <a:rPr lang="en-US" sz="1300" baseline="30000" dirty="0"/>
              <a:t>rd</a:t>
            </a:r>
            <a:r>
              <a:rPr lang="en-US" sz="1300" dirty="0"/>
              <a:t> and Wednesday April 6</a:t>
            </a:r>
            <a:r>
              <a:rPr lang="en-US" sz="1300" baseline="30000" dirty="0"/>
              <a:t>th</a:t>
            </a:r>
            <a:r>
              <a:rPr lang="en-US" sz="1300" dirty="0"/>
              <a:t>. Notify the instructor before the exam takes place to make arrangements for makeup exams, otherwise bring a doctor’s note.</a:t>
            </a:r>
          </a:p>
          <a:p>
            <a:endParaRPr lang="en-US" sz="2000" dirty="0"/>
          </a:p>
          <a:p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54433693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3571"/>
            <a:ext cx="8229600" cy="857250"/>
          </a:xfrm>
        </p:spPr>
        <p:txBody>
          <a:bodyPr/>
          <a:lstStyle/>
          <a:p>
            <a:r>
              <a:rPr lang="en-US" dirty="0"/>
              <a:t>Syllabus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777479"/>
            <a:ext cx="8229600" cy="3394472"/>
          </a:xfrm>
        </p:spPr>
        <p:txBody>
          <a:bodyPr>
            <a:noAutofit/>
          </a:bodyPr>
          <a:lstStyle/>
          <a:p>
            <a:r>
              <a:rPr lang="en-US" sz="2000" dirty="0"/>
              <a:t>Final</a:t>
            </a:r>
          </a:p>
          <a:p>
            <a:pPr lvl="1"/>
            <a:r>
              <a:rPr lang="en-US" sz="1600" dirty="0"/>
              <a:t>Friday May 6</a:t>
            </a:r>
            <a:r>
              <a:rPr lang="en-US" sz="1600" baseline="30000" dirty="0"/>
              <a:t>th</a:t>
            </a:r>
            <a:r>
              <a:rPr lang="en-US" sz="1600" dirty="0"/>
              <a:t> 9:50 to 11:50am</a:t>
            </a:r>
          </a:p>
          <a:p>
            <a:r>
              <a:rPr lang="en-US" sz="2000" dirty="0"/>
              <a:t>Labs</a:t>
            </a:r>
          </a:p>
          <a:p>
            <a:pPr lvl="1"/>
            <a:r>
              <a:rPr lang="en-US" sz="1600" dirty="0"/>
              <a:t>Report due the Thursday following the lab</a:t>
            </a:r>
          </a:p>
          <a:p>
            <a:pPr lvl="1"/>
            <a:r>
              <a:rPr lang="en-US" sz="1600" dirty="0"/>
              <a:t>65% in this to pass the class</a:t>
            </a:r>
          </a:p>
          <a:p>
            <a:r>
              <a:rPr lang="en-US" sz="2000" dirty="0"/>
              <a:t>Instructor Meetings</a:t>
            </a:r>
          </a:p>
          <a:p>
            <a:pPr lvl="1"/>
            <a:r>
              <a:rPr lang="en-US" sz="1600" dirty="0"/>
              <a:t>10 minutes</a:t>
            </a:r>
          </a:p>
          <a:p>
            <a:pPr lvl="1"/>
            <a:r>
              <a:rPr lang="en-US" sz="1600" dirty="0"/>
              <a:t>Whatever you want to talk about</a:t>
            </a:r>
          </a:p>
          <a:p>
            <a:endParaRPr lang="en-US" sz="2000" dirty="0"/>
          </a:p>
          <a:p>
            <a:endParaRPr lang="en-US" sz="2000" dirty="0"/>
          </a:p>
          <a:p>
            <a:endParaRPr lang="en-US" sz="2000" dirty="0"/>
          </a:p>
          <a:p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76053887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45E901-E5E2-4832-AA14-20E7E22E02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Syllabus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A3EBBE-E9D5-43E5-B4A6-CF0A218FA01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000" dirty="0"/>
              <a:t>See syllabus for:</a:t>
            </a:r>
          </a:p>
          <a:p>
            <a:pPr lvl="1"/>
            <a:r>
              <a:rPr lang="en-US" sz="1600" dirty="0"/>
              <a:t>Student Safety and Equality</a:t>
            </a:r>
          </a:p>
          <a:p>
            <a:pPr lvl="1"/>
            <a:r>
              <a:rPr lang="en-US" sz="1600" dirty="0"/>
              <a:t>Statement on Academic Dishonesty</a:t>
            </a:r>
          </a:p>
          <a:p>
            <a:pPr lvl="1"/>
            <a:r>
              <a:rPr lang="en-US" sz="1600" dirty="0"/>
              <a:t>Statement of Disability Services</a:t>
            </a:r>
          </a:p>
          <a:p>
            <a:pPr lvl="1"/>
            <a:r>
              <a:rPr lang="en-US" sz="1600" dirty="0"/>
              <a:t>Statement on Audio and Visual Recordings</a:t>
            </a:r>
          </a:p>
          <a:p>
            <a:pPr lvl="1"/>
            <a:r>
              <a:rPr lang="en-US" sz="1600" dirty="0"/>
              <a:t>Statement for Academic Success Services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424213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9046AA-B6B9-44FE-A953-14619F68D2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Syllabus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1D8274-F3A0-45CB-B51F-405E47C0321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967796"/>
            <a:ext cx="8229600" cy="3350575"/>
          </a:xfrm>
        </p:spPr>
        <p:txBody>
          <a:bodyPr>
            <a:normAutofit fontScale="92500" lnSpcReduction="10000"/>
          </a:bodyPr>
          <a:lstStyle/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Mastery Grading:</a:t>
            </a:r>
          </a:p>
          <a:p>
            <a:pPr marL="0" indent="0">
              <a:lnSpc>
                <a:spcPct val="107000"/>
              </a:lnSpc>
              <a:spcBef>
                <a:spcPts val="0"/>
              </a:spcBef>
              <a:buNone/>
            </a:pPr>
            <a:r>
              <a:rPr lang="en-US" sz="1800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To aid you in learning the material more deeply by allowing you to prove that you have taken the time to really understand the material.</a:t>
            </a: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sz="1800" dirty="0"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800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The grading style for homework, midterms, and labs </a:t>
            </a: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800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You can redo the assignment once to improve the grade</a:t>
            </a: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800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On the first grading, NO partial credit (incorrect things get a zero)</a:t>
            </a: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800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Resubmitted work includes a reflection</a:t>
            </a:r>
          </a:p>
          <a:p>
            <a:pPr marL="400050" lvl="1">
              <a:lnSpc>
                <a:spcPct val="107000"/>
              </a:lnSpc>
              <a:spcBef>
                <a:spcPts val="0"/>
              </a:spcBef>
            </a:pPr>
            <a:r>
              <a:rPr lang="en-US" sz="1400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Why you missed the problem</a:t>
            </a:r>
          </a:p>
          <a:p>
            <a:pPr marL="400050" lvl="1">
              <a:lnSpc>
                <a:spcPct val="107000"/>
              </a:lnSpc>
              <a:spcBef>
                <a:spcPts val="0"/>
              </a:spcBef>
            </a:pPr>
            <a:r>
              <a:rPr lang="en-US" sz="1400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The research that you did to solve the problem correctly</a:t>
            </a:r>
          </a:p>
          <a:p>
            <a:pPr marL="400050" lvl="1">
              <a:lnSpc>
                <a:spcPct val="107000"/>
              </a:lnSpc>
              <a:spcBef>
                <a:spcPts val="0"/>
              </a:spcBef>
            </a:pPr>
            <a:r>
              <a:rPr lang="en-US" sz="1400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Revised solution</a:t>
            </a: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800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The revised submission is also graded for the final grade </a:t>
            </a:r>
            <a:r>
              <a:rPr lang="en-US" sz="1800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WITHOUT</a:t>
            </a:r>
            <a:r>
              <a:rPr lang="en-US" sz="1800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 partial credit</a:t>
            </a: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800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Submission must reasonable (no blank and shows work) to qualify for resubmission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985374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3571"/>
            <a:ext cx="8229600" cy="857250"/>
          </a:xfrm>
        </p:spPr>
        <p:txBody>
          <a:bodyPr/>
          <a:lstStyle/>
          <a:p>
            <a:r>
              <a:rPr lang="en-US" dirty="0"/>
              <a:t>Syllabus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777479"/>
            <a:ext cx="8229600" cy="3394472"/>
          </a:xfrm>
        </p:spPr>
        <p:txBody>
          <a:bodyPr>
            <a:noAutofit/>
          </a:bodyPr>
          <a:lstStyle/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Calibri" panose="020F0502020204030204" pitchFamily="34" charset="0"/>
              </a:rPr>
              <a:t>Lee Eason</a:t>
            </a:r>
            <a:endParaRPr lang="en-US" sz="1400" dirty="0"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1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Calibri" panose="020F0502020204030204" pitchFamily="34" charset="0"/>
              </a:rPr>
              <a:t>Email</a:t>
            </a:r>
            <a:r>
              <a:rPr lang="en-US" sz="1400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Calibri" panose="020F0502020204030204" pitchFamily="34" charset="0"/>
              </a:rPr>
              <a:t>: </a:t>
            </a:r>
            <a:r>
              <a:rPr lang="en-US" sz="1400" dirty="0">
                <a:solidFill>
                  <a:srgbClr val="222222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</a:rPr>
              <a:t>leasson@nevada.unr.edu</a:t>
            </a:r>
            <a:br>
              <a:rPr lang="en-US" sz="1400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Calibri" panose="020F0502020204030204" pitchFamily="34" charset="0"/>
              </a:rPr>
            </a:br>
            <a:r>
              <a:rPr lang="en-US" sz="1400" b="1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Calibri" panose="020F0502020204030204" pitchFamily="34" charset="0"/>
              </a:rPr>
              <a:t>Office</a:t>
            </a:r>
            <a:r>
              <a:rPr lang="en-US" sz="1400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Calibri" panose="020F0502020204030204" pitchFamily="34" charset="0"/>
              </a:rPr>
              <a:t>:</a:t>
            </a:r>
            <a:r>
              <a:rPr lang="en-US" sz="1400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 SEM323</a:t>
            </a:r>
            <a:br>
              <a:rPr lang="en-US" sz="1400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</a:br>
            <a:r>
              <a:rPr lang="en-US" sz="1400" b="1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Office Hours</a:t>
            </a:r>
            <a:r>
              <a:rPr lang="en-US" sz="1400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: Wednesdays </a:t>
            </a:r>
            <a:r>
              <a:rPr lang="en-US" sz="1400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3</a:t>
            </a:r>
            <a:r>
              <a:rPr lang="en-US" sz="1400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-5pm</a:t>
            </a: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sz="1400" dirty="0"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Calibri" panose="020F0502020204030204" pitchFamily="34" charset="0"/>
              </a:rPr>
              <a:t>Fariha</a:t>
            </a:r>
            <a:r>
              <a:rPr lang="en-US" sz="14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Calibri" panose="020F0502020204030204" pitchFamily="34" charset="0"/>
              </a:rPr>
              <a:t> </a:t>
            </a:r>
            <a:r>
              <a:rPr lang="en-US" sz="14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Calibri" panose="020F0502020204030204" pitchFamily="34" charset="0"/>
              </a:rPr>
              <a:t>Khondker</a:t>
            </a:r>
            <a:r>
              <a:rPr lang="en-US" sz="14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Calibri" panose="020F0502020204030204" pitchFamily="34" charset="0"/>
              </a:rPr>
              <a:t> Hossain</a:t>
            </a:r>
            <a:endParaRPr lang="en-US" sz="1400" dirty="0"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1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Calibri" panose="020F0502020204030204" pitchFamily="34" charset="0"/>
              </a:rPr>
              <a:t>Email</a:t>
            </a:r>
            <a:r>
              <a:rPr lang="en-US" sz="1400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Calibri" panose="020F0502020204030204" pitchFamily="34" charset="0"/>
              </a:rPr>
              <a:t>: </a:t>
            </a:r>
            <a:r>
              <a:rPr lang="en-US" sz="1400" dirty="0">
                <a:solidFill>
                  <a:srgbClr val="222222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</a:rPr>
              <a:t>khondkerfarihah@nevada.unr.edu</a:t>
            </a:r>
            <a:br>
              <a:rPr lang="en-US" sz="1400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Calibri" panose="020F0502020204030204" pitchFamily="34" charset="0"/>
              </a:rPr>
            </a:br>
            <a:r>
              <a:rPr lang="en-US" sz="1400" b="1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Calibri" panose="020F0502020204030204" pitchFamily="34" charset="0"/>
              </a:rPr>
              <a:t>Office</a:t>
            </a:r>
            <a:r>
              <a:rPr lang="en-US" sz="1400" b="1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 Hours</a:t>
            </a:r>
            <a:r>
              <a:rPr lang="en-US" sz="1400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: </a:t>
            </a:r>
            <a:r>
              <a:rPr lang="en-US" sz="1400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by appointment</a:t>
            </a:r>
            <a:endParaRPr lang="en-US" sz="1400" dirty="0"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sz="1400" dirty="0"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Calibri" panose="020F0502020204030204" pitchFamily="34" charset="0"/>
              </a:rPr>
              <a:t>Mohammed Farhan</a:t>
            </a:r>
            <a:endParaRPr lang="en-US" sz="1400" dirty="0"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0" indent="0">
              <a:lnSpc>
                <a:spcPct val="107000"/>
              </a:lnSpc>
              <a:spcBef>
                <a:spcPts val="0"/>
              </a:spcBef>
              <a:buNone/>
            </a:pPr>
            <a:r>
              <a:rPr lang="en-US" sz="1400" b="1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Calibri" panose="020F0502020204030204" pitchFamily="34" charset="0"/>
              </a:rPr>
              <a:t>Email</a:t>
            </a:r>
            <a:r>
              <a:rPr lang="en-US" sz="1400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Calibri" panose="020F0502020204030204" pitchFamily="34" charset="0"/>
              </a:rPr>
              <a:t>: </a:t>
            </a:r>
            <a:r>
              <a:rPr lang="en-US" sz="1400" dirty="0">
                <a:solidFill>
                  <a:srgbClr val="222222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</a:rPr>
              <a:t>mfarhan@nevada.unr.edu</a:t>
            </a:r>
            <a:br>
              <a:rPr lang="en-US" sz="1400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Calibri" panose="020F0502020204030204" pitchFamily="34" charset="0"/>
              </a:rPr>
            </a:br>
            <a:r>
              <a:rPr lang="en-US" sz="1400" b="1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Calibri" panose="020F0502020204030204" pitchFamily="34" charset="0"/>
              </a:rPr>
              <a:t>Office</a:t>
            </a:r>
            <a:r>
              <a:rPr lang="en-US" sz="1400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Calibri" panose="020F0502020204030204" pitchFamily="34" charset="0"/>
              </a:rPr>
              <a:t>: SEM323</a:t>
            </a:r>
            <a:br>
              <a:rPr lang="en-US" sz="1400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Calibri" panose="020F0502020204030204" pitchFamily="34" charset="0"/>
              </a:rPr>
            </a:br>
            <a:r>
              <a:rPr lang="en-US" sz="1400" b="1">
                <a:effectLst/>
                <a:latin typeface="Calibri" panose="020F0502020204030204" pitchFamily="34" charset="0"/>
                <a:ea typeface="DengXian" panose="02010600030101010101" pitchFamily="2" charset="-122"/>
                <a:cs typeface="Calibri" panose="020F0502020204030204" pitchFamily="34" charset="0"/>
              </a:rPr>
              <a:t>Office</a:t>
            </a:r>
            <a:r>
              <a:rPr lang="en-US" sz="1400" b="1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 Hours</a:t>
            </a:r>
            <a:r>
              <a:rPr lang="en-US" sz="140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: Wednesdays 3-5pm</a:t>
            </a:r>
            <a:endParaRPr lang="en-US" sz="1400" dirty="0"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sz="1400" dirty="0"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sz="1800" dirty="0"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80715197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3571"/>
            <a:ext cx="8229600" cy="857250"/>
          </a:xfrm>
        </p:spPr>
        <p:txBody>
          <a:bodyPr/>
          <a:lstStyle/>
          <a:p>
            <a:r>
              <a:rPr lang="en-US" dirty="0"/>
              <a:t>Introduction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777479"/>
            <a:ext cx="8229600" cy="3394472"/>
          </a:xfrm>
        </p:spPr>
        <p:txBody>
          <a:bodyPr>
            <a:noAutofit/>
          </a:bodyPr>
          <a:lstStyle/>
          <a:p>
            <a:r>
              <a:rPr lang="en-US" sz="2000" dirty="0"/>
              <a:t>Digital vs. Analog</a:t>
            </a:r>
          </a:p>
          <a:p>
            <a:r>
              <a:rPr lang="en-US" sz="2000" dirty="0"/>
              <a:t>Binary</a:t>
            </a:r>
          </a:p>
          <a:p>
            <a:r>
              <a:rPr lang="en-US" sz="2000" dirty="0"/>
              <a:t>Digital Systems vs. Microprocessors</a:t>
            </a:r>
          </a:p>
          <a:p>
            <a:r>
              <a:rPr lang="en-US" sz="2000" dirty="0"/>
              <a:t>Digital Design Example</a:t>
            </a:r>
          </a:p>
          <a:p>
            <a:r>
              <a:rPr lang="en-US" sz="2000" dirty="0"/>
              <a:t>Reading</a:t>
            </a:r>
          </a:p>
        </p:txBody>
      </p:sp>
    </p:spTree>
    <p:extLst>
      <p:ext uri="{BB962C8B-B14F-4D97-AF65-F5344CB8AC3E}">
        <p14:creationId xmlns:p14="http://schemas.microsoft.com/office/powerpoint/2010/main" val="370134737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BD2C1D-7A51-4491-8DCA-2D3496C51A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Introduction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2147BB-DBEB-405A-80A9-DA2B5AD4B87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Digital vs Analog</a:t>
            </a:r>
          </a:p>
        </p:txBody>
      </p:sp>
      <p:pic>
        <p:nvPicPr>
          <p:cNvPr id="2052" name="Picture 4" descr="Digital vs. Analog: Looking Towards the Future | Corey's Creative Cogitation">
            <a:extLst>
              <a:ext uri="{FF2B5EF4-FFF2-40B4-BE49-F238E27FC236}">
                <a16:creationId xmlns:a16="http://schemas.microsoft.com/office/drawing/2014/main" id="{83AA86D6-3478-4749-9AC9-145ACE1D03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5031" y="1063229"/>
            <a:ext cx="4278705" cy="33017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2260556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BD2C1D-7A51-4491-8DCA-2D3496C51A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Introduction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2147BB-DBEB-405A-80A9-DA2B5AD4B87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Binary</a:t>
            </a:r>
          </a:p>
          <a:p>
            <a:pPr lvl="1"/>
            <a:r>
              <a:rPr lang="en-US" dirty="0"/>
              <a:t>On/Off switches to represent states/data</a:t>
            </a:r>
          </a:p>
          <a:p>
            <a:pPr lvl="1"/>
            <a:r>
              <a:rPr lang="en-US" dirty="0"/>
              <a:t>Also a number system</a:t>
            </a:r>
          </a:p>
        </p:txBody>
      </p:sp>
    </p:spTree>
    <p:extLst>
      <p:ext uri="{BB962C8B-B14F-4D97-AF65-F5344CB8AC3E}">
        <p14:creationId xmlns:p14="http://schemas.microsoft.com/office/powerpoint/2010/main" val="192666168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BD2C1D-7A51-4491-8DCA-2D3496C51A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Introduction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2147BB-DBEB-405A-80A9-DA2B5AD4B87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Digital Systems</a:t>
            </a:r>
          </a:p>
          <a:p>
            <a:pPr lvl="1"/>
            <a:r>
              <a:rPr lang="en-US" dirty="0"/>
              <a:t>Custom circuits</a:t>
            </a:r>
          </a:p>
          <a:p>
            <a:pPr lvl="2"/>
            <a:r>
              <a:rPr lang="en-US" dirty="0"/>
              <a:t>Gates and </a:t>
            </a:r>
            <a:r>
              <a:rPr lang="en-US" dirty="0" err="1"/>
              <a:t>iCs</a:t>
            </a:r>
            <a:endParaRPr lang="en-US" dirty="0"/>
          </a:p>
          <a:p>
            <a:pPr lvl="1"/>
            <a:r>
              <a:rPr lang="en-US" dirty="0"/>
              <a:t>Microprocessors (µCs)</a:t>
            </a:r>
          </a:p>
          <a:p>
            <a:pPr lvl="2"/>
            <a:r>
              <a:rPr lang="en-US" dirty="0"/>
              <a:t>Programmed</a:t>
            </a:r>
          </a:p>
        </p:txBody>
      </p:sp>
    </p:spTree>
    <p:extLst>
      <p:ext uri="{BB962C8B-B14F-4D97-AF65-F5344CB8AC3E}">
        <p14:creationId xmlns:p14="http://schemas.microsoft.com/office/powerpoint/2010/main" val="338545291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5BEE22-A97B-472A-9236-D2EB670B78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Introduction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E108BC7-4A03-437E-883F-B7AFAE3B642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Digital Design Example</a:t>
            </a:r>
          </a:p>
          <a:p>
            <a:pPr marL="0" indent="0">
              <a:buNone/>
            </a:pPr>
            <a:endParaRPr lang="en-US" sz="2000" dirty="0">
              <a:latin typeface="Lucida Sans Typewriter" panose="020B0509030504030204" pitchFamily="49" charset="0"/>
            </a:endParaRPr>
          </a:p>
          <a:p>
            <a:pPr marL="0" indent="0">
              <a:buNone/>
            </a:pPr>
            <a:r>
              <a:rPr lang="en-US" sz="2000" dirty="0">
                <a:latin typeface="Lucida Sans Typewriter" panose="020B0509030504030204" pitchFamily="49" charset="0"/>
              </a:rPr>
              <a:t>if (x==1 &amp;&amp; y==0) {</a:t>
            </a:r>
          </a:p>
          <a:p>
            <a:pPr marL="0" indent="0">
              <a:buNone/>
            </a:pPr>
            <a:r>
              <a:rPr lang="en-US" sz="2000" dirty="0">
                <a:latin typeface="Lucida Sans Typewriter" panose="020B0509030504030204" pitchFamily="49" charset="0"/>
              </a:rPr>
              <a:t>	z=1;</a:t>
            </a:r>
          </a:p>
          <a:p>
            <a:pPr marL="0" indent="0">
              <a:buNone/>
            </a:pPr>
            <a:r>
              <a:rPr lang="en-US" sz="2000" dirty="0">
                <a:latin typeface="Lucida Sans Typewriter" panose="020B0509030504030204" pitchFamily="49" charset="0"/>
              </a:rPr>
              <a:t>}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3A5867C-9990-4108-8E8A-2670CEDE61A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91059" y="2010710"/>
            <a:ext cx="4212310" cy="17733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359046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5BEE22-A97B-472A-9236-D2EB670B78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Reading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E108BC7-4A03-437E-883F-B7AFAE3B642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This lecture</a:t>
            </a:r>
          </a:p>
          <a:p>
            <a:pPr lvl="1"/>
            <a:r>
              <a:rPr lang="en-US" dirty="0"/>
              <a:t>Section 1.1</a:t>
            </a:r>
          </a:p>
          <a:p>
            <a:r>
              <a:rPr lang="en-US" dirty="0"/>
              <a:t>Next lecture</a:t>
            </a:r>
          </a:p>
          <a:p>
            <a:pPr lvl="1"/>
            <a:r>
              <a:rPr lang="en-US"/>
              <a:t>Sections 2.1-2.3, 2.8-2.9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428769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6369</TotalTime>
  <Words>610</Words>
  <Application>Microsoft Office PowerPoint</Application>
  <PresentationFormat>On-screen Show (16:9)</PresentationFormat>
  <Paragraphs>123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17</vt:i4>
      </vt:variant>
    </vt:vector>
  </HeadingPairs>
  <TitlesOfParts>
    <vt:vector size="22" baseType="lpstr">
      <vt:lpstr>Arial</vt:lpstr>
      <vt:lpstr>Calibri</vt:lpstr>
      <vt:lpstr>Lucida Sans Typewriter</vt:lpstr>
      <vt:lpstr>Office Theme</vt:lpstr>
      <vt:lpstr>Custom Design</vt:lpstr>
      <vt:lpstr>CPE201 Digital Design</vt:lpstr>
      <vt:lpstr>Syllabus</vt:lpstr>
      <vt:lpstr>Syllabus</vt:lpstr>
      <vt:lpstr>Syllabus</vt:lpstr>
      <vt:lpstr>Syllabus</vt:lpstr>
      <vt:lpstr>Syllabus</vt:lpstr>
      <vt:lpstr>Syllabus</vt:lpstr>
      <vt:lpstr>Syllabus</vt:lpstr>
      <vt:lpstr>Syllabus</vt:lpstr>
      <vt:lpstr>Syllabus</vt:lpstr>
      <vt:lpstr>Syllabus</vt:lpstr>
      <vt:lpstr>Introduction</vt:lpstr>
      <vt:lpstr>Introduction</vt:lpstr>
      <vt:lpstr>Introduction</vt:lpstr>
      <vt:lpstr>Introduction</vt:lpstr>
      <vt:lpstr>Introduction</vt:lpstr>
      <vt:lpstr>Reading</vt:lpstr>
    </vt:vector>
  </TitlesOfParts>
  <Company>University of Nevada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Jake Kupiec;Integrated Marketing</dc:creator>
  <cp:lastModifiedBy>Benjamin Haas</cp:lastModifiedBy>
  <cp:revision>297</cp:revision>
  <dcterms:created xsi:type="dcterms:W3CDTF">2011-02-22T22:01:47Z</dcterms:created>
  <dcterms:modified xsi:type="dcterms:W3CDTF">2022-02-11T20:48:43Z</dcterms:modified>
</cp:coreProperties>
</file>