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5"/>
  </p:notesMasterIdLst>
  <p:sldIdLst>
    <p:sldId id="337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65" r:id="rId22"/>
    <p:sldId id="375" r:id="rId23"/>
    <p:sldId id="366" r:id="rId24"/>
    <p:sldId id="367" r:id="rId25"/>
    <p:sldId id="368" r:id="rId26"/>
    <p:sldId id="369" r:id="rId27"/>
    <p:sldId id="370" r:id="rId28"/>
    <p:sldId id="372" r:id="rId29"/>
    <p:sldId id="374" r:id="rId30"/>
    <p:sldId id="373" r:id="rId31"/>
    <p:sldId id="371" r:id="rId32"/>
    <p:sldId id="376" r:id="rId33"/>
    <p:sldId id="354" r:id="rId3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7: PLDs, Boolean Laws, and Equipment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149CC6-B738-4065-9FED-583BA6238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91" y="1148004"/>
            <a:ext cx="8000609" cy="3079237"/>
          </a:xfrm>
        </p:spPr>
      </p:pic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EC99-839E-4E22-8D8A-A379C79D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9B79B-1432-493D-9988-778E5AE26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Time Programmable</a:t>
            </a:r>
          </a:p>
          <a:p>
            <a:r>
              <a:rPr lang="en-US" dirty="0"/>
              <a:t>Many types</a:t>
            </a:r>
          </a:p>
          <a:p>
            <a:r>
              <a:rPr lang="en-US" dirty="0"/>
              <a:t>Burn it out!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7071B-A96D-45BD-96A8-D7617A96C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7" y="2922050"/>
            <a:ext cx="4104788" cy="1312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C8A38B-4393-4013-BBEF-E21624681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626" y="2922050"/>
            <a:ext cx="4705489" cy="1322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5CCAFB-67B5-47FA-B1C8-C65441BF1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223" y="271567"/>
            <a:ext cx="4006770" cy="230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6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B4C07-DB57-4C42-B39F-08BBD78F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Reprogrammable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87D74-F1AE-4E15-9A16-DE0BA2605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tech</a:t>
            </a:r>
          </a:p>
          <a:p>
            <a:r>
              <a:rPr lang="en-US" dirty="0"/>
              <a:t>Different cost</a:t>
            </a:r>
          </a:p>
          <a:p>
            <a:pPr lvl="1"/>
            <a:r>
              <a:rPr lang="en-US" dirty="0"/>
              <a:t>More circuitry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47449-8BA7-4848-BEF6-0436D9B2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115" y="892031"/>
            <a:ext cx="4042885" cy="370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009B-3B5E-4BE8-8B87-C2FE6681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ROM/RAM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CCF32-B902-47A3-88BD-456D561AF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concept as PLD</a:t>
            </a:r>
          </a:p>
          <a:p>
            <a:r>
              <a:rPr lang="en-US" dirty="0"/>
              <a:t>Address lines in</a:t>
            </a:r>
          </a:p>
          <a:p>
            <a:r>
              <a:rPr lang="en-US" dirty="0"/>
              <a:t>Stores data</a:t>
            </a:r>
          </a:p>
          <a:p>
            <a:endParaRPr lang="en-US" dirty="0"/>
          </a:p>
          <a:p>
            <a:r>
              <a:rPr lang="en-US" dirty="0"/>
              <a:t>RAM vs ROM</a:t>
            </a:r>
          </a:p>
        </p:txBody>
      </p:sp>
      <p:pic>
        <p:nvPicPr>
          <p:cNvPr id="5" name="Picture 2" descr="How does a RAM work with a CPU? - Electrical Engineering Stack Exchange">
            <a:extLst>
              <a:ext uri="{FF2B5EF4-FFF2-40B4-BE49-F238E27FC236}">
                <a16:creationId xmlns:a16="http://schemas.microsoft.com/office/drawing/2014/main" id="{E453E827-01D2-499C-981F-AAB258A5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45" y="2290151"/>
            <a:ext cx="2513209" cy="266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1F4342-472E-4ED8-83B8-CE2CE84A6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54" y="12865"/>
            <a:ext cx="32670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56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BE093-7D70-4EDD-A42C-70B0A3B8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E897-0D5B-49DF-8764-43BBE652C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4" name="Picture 6" descr="Eetools Driver Download For Windows 10">
            <a:extLst>
              <a:ext uri="{FF2B5EF4-FFF2-40B4-BE49-F238E27FC236}">
                <a16:creationId xmlns:a16="http://schemas.microsoft.com/office/drawing/2014/main" id="{C08C2CC5-D0CE-4A06-9195-4575E0322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" y="734189"/>
            <a:ext cx="4269825" cy="378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9067A3-4357-46D4-A370-F332B5C5F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52" y="1857374"/>
            <a:ext cx="723900" cy="714375"/>
          </a:xfrm>
          <a:prstGeom prst="rect">
            <a:avLst/>
          </a:prstGeom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5E80B817-DF17-47EF-AD91-565C71702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95" y="634604"/>
            <a:ext cx="2211646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318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A884-FC31-413B-8582-38A69463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Programming/Debugging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5B5E4-C40B-4604-8AB9-CDD5BCEB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  <a:p>
            <a:r>
              <a:rPr lang="en-US" dirty="0"/>
              <a:t>In-system</a:t>
            </a:r>
          </a:p>
          <a:p>
            <a:pPr lvl="1"/>
            <a:r>
              <a:rPr lang="en-US" dirty="0"/>
              <a:t>JTAG</a:t>
            </a:r>
          </a:p>
          <a:p>
            <a:pPr lvl="1"/>
            <a:r>
              <a:rPr lang="en-US" dirty="0"/>
              <a:t>SWD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E63610-1A2E-476B-9F8A-71E20A0A5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48" y="1280061"/>
            <a:ext cx="5412981" cy="298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4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1A38-B65D-46CE-8732-A0A34F20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E04D9-12A7-465C-9B6F-C7736EB9A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as OR</a:t>
            </a:r>
          </a:p>
          <a:p>
            <a:pPr lvl="1"/>
            <a:r>
              <a:rPr lang="en-US" dirty="0"/>
              <a:t>Remember that here 0=FALSE, 1=TRUE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11759-37BA-4490-89A1-C079FF7C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576" y="299099"/>
            <a:ext cx="1578424" cy="39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3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A9578-8174-4367-B101-79A34C36E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FB711-9D6B-40DE-901F-E75652761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as 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3B747E-38CA-4B96-B129-743AFE4B2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576" y="299099"/>
            <a:ext cx="1578424" cy="39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05082-4C61-419C-9E6B-8E9A634FE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685B8-C3CC-4F77-81FC-AB6873E88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Commutative Laws</a:t>
            </a:r>
          </a:p>
          <a:p>
            <a:r>
              <a:rPr lang="en-US" dirty="0"/>
              <a:t>Associative Laws</a:t>
            </a:r>
          </a:p>
          <a:p>
            <a:r>
              <a:rPr lang="en-US" dirty="0"/>
              <a:t>Distributive Laws</a:t>
            </a:r>
          </a:p>
          <a:p>
            <a:r>
              <a:rPr lang="en-US" dirty="0"/>
              <a:t>12 Rules for Simplification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Not every system has these laws, i.e. matrices</a:t>
            </a:r>
          </a:p>
        </p:txBody>
      </p:sp>
    </p:spTree>
    <p:extLst>
      <p:ext uri="{BB962C8B-B14F-4D97-AF65-F5344CB8AC3E}">
        <p14:creationId xmlns:p14="http://schemas.microsoft.com/office/powerpoint/2010/main" val="538010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9119E-BD84-49D3-A508-D2817D774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Commutative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F721D-7740-4CE5-A762-7C7B2D965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+ B = B + 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AB = BA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BB5818-DF4B-4C73-A4C4-40854A613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946" y="1315930"/>
            <a:ext cx="5993658" cy="1015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F447E-034C-439F-BE9C-393749E8D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900" y="2862102"/>
            <a:ext cx="5746704" cy="9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1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FF95-E68E-4864-9044-881AB105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Associative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F1F2-632F-4340-BB69-F175C97EB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+ (B + C) = (A + B) + 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dirty="0"/>
              <a:t>A(BC) = (AB)C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70463E-8128-457E-8FE3-E32A1920A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61" y="1717321"/>
            <a:ext cx="5920239" cy="10090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942062-7BA2-40B2-AB12-900C1C49A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61" y="3152693"/>
            <a:ext cx="5878082" cy="11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9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C1D10-D080-474F-8FE9-3DF22084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Distributive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A865C-4E5D-479E-9B02-95C11F9A9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A(B + C) = AB + AC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6ABD8-066B-45D4-BE7C-063F2AA7C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94" y="1801978"/>
            <a:ext cx="5566493" cy="184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19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0764-E2A9-4D04-971C-C26CB453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48BA9-F53F-4F29-9724-C499F12BE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A + 0 = 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2. A + 1 =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57D98-A3B1-41C9-935D-EC965A911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14" y="1708130"/>
            <a:ext cx="5679959" cy="863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AB1A28-9C94-49C4-B2A5-5822FD69C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14" y="3386119"/>
            <a:ext cx="5679959" cy="8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2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7CD0-A765-49A0-8CDF-D50D8F534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D0B50-0CF9-440A-878D-480C3EA18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A ∙ 0 = 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4. A ∙ 1 = 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F74B4-FAB3-4173-8292-2665DE52D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02" y="1726753"/>
            <a:ext cx="5713331" cy="844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47A0C5-F86F-4368-AF00-632FF7CBC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02" y="3400896"/>
            <a:ext cx="5713331" cy="90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59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61ED-0844-4F8D-AC36-56C0E9F6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20A2-C6F1-44C5-8E91-49AA22D71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5. A + A = 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6. A + A’ =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8A0646-B7D6-46E4-8436-496A5ED9E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5" y="1789643"/>
            <a:ext cx="5916029" cy="857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4C01C3-4A4D-4083-8E0F-7F7BCDAB3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95" y="3454503"/>
            <a:ext cx="5916029" cy="86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03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5F68-B274-423E-896F-94048D020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9A09B-1D80-49AE-9726-A77F14608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7. A ∙ A = 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8. A ∙ A’ = 0</a:t>
            </a:r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193879-5ACA-498B-8FA5-96D354C5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32" y="1849495"/>
            <a:ext cx="5960287" cy="837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16BBC-43C5-43FE-9647-5809A0683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32" y="3390622"/>
            <a:ext cx="6082651" cy="89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11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1403-C5A9-42A4-A63E-411C4FC28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66AC6-75BE-4FC8-ACBD-3D0271F26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9. A’’ = 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10. A + AB =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377F5-29FC-4FDD-9926-72660F71E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85581"/>
            <a:ext cx="5986984" cy="786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94664-10CD-45AE-968B-BCE4E1924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692" y="2571750"/>
            <a:ext cx="4869961" cy="167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52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EBA5-8A1A-4EAC-9658-69F603F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Rules for Simplification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8349D-41D5-4A54-956F-D41138846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981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11. A + A’B = A + B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12. (A + B)(A + C) = A + BC</a:t>
            </a:r>
          </a:p>
          <a:p>
            <a:pPr lvl="1"/>
            <a:r>
              <a:rPr lang="en-US" dirty="0"/>
              <a:t>Also follows from distribution, Rule 7, and Rule 10</a:t>
            </a:r>
          </a:p>
          <a:p>
            <a:pPr lvl="1"/>
            <a:r>
              <a:rPr lang="en-US" dirty="0"/>
              <a:t>Diagram in book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9C72E-DA20-472E-9E23-306FB7503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8326"/>
            <a:ext cx="4274987" cy="12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94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02A4-53C4-42A7-9C3D-F618B9EA0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8E10C-2B46-4699-9302-EA737A32C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and debugging equipment</a:t>
            </a:r>
          </a:p>
          <a:p>
            <a:r>
              <a:rPr lang="en-US" dirty="0"/>
              <a:t>Debugging origin</a:t>
            </a:r>
          </a:p>
          <a:p>
            <a:pPr lvl="1"/>
            <a:r>
              <a:rPr lang="en-US" dirty="0"/>
              <a:t>Literal bugs</a:t>
            </a:r>
          </a:p>
        </p:txBody>
      </p:sp>
    </p:spTree>
    <p:extLst>
      <p:ext uri="{BB962C8B-B14F-4D97-AF65-F5344CB8AC3E}">
        <p14:creationId xmlns:p14="http://schemas.microsoft.com/office/powerpoint/2010/main" val="900634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A6CD1-5FB1-4AD4-BED8-4FDB2C3A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D6792-DA07-4FC8-9F2B-5EA90C46F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best friend!</a:t>
            </a:r>
          </a:p>
          <a:p>
            <a:pPr lvl="1"/>
            <a:r>
              <a:rPr lang="en-US" dirty="0"/>
              <a:t>Voltage</a:t>
            </a:r>
          </a:p>
          <a:p>
            <a:pPr lvl="1"/>
            <a:r>
              <a:rPr lang="en-US" dirty="0"/>
              <a:t>Current</a:t>
            </a:r>
          </a:p>
          <a:p>
            <a:pPr lvl="1"/>
            <a:r>
              <a:rPr lang="en-US" dirty="0"/>
              <a:t>Resistance</a:t>
            </a:r>
          </a:p>
          <a:p>
            <a:pPr lvl="1"/>
            <a:r>
              <a:rPr lang="en-US" dirty="0"/>
              <a:t>Continuity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3A24B-420A-461A-9091-DB65BB54E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00151"/>
            <a:ext cx="4286574" cy="296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88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948DA-ED54-4888-A32E-EB0BCFCE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Oscilloscope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1AF-D943-435A-81BC-81CFEDB3A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r>
              <a:rPr lang="en-US" dirty="0"/>
              <a:t> or scope</a:t>
            </a:r>
          </a:p>
          <a:p>
            <a:pPr lvl="1"/>
            <a:r>
              <a:rPr lang="en-US" dirty="0"/>
              <a:t>Measures and displays signals</a:t>
            </a:r>
          </a:p>
          <a:p>
            <a:r>
              <a:rPr lang="en-US" dirty="0"/>
              <a:t>The fastest ADC you’ll typically use</a:t>
            </a:r>
          </a:p>
        </p:txBody>
      </p:sp>
    </p:spTree>
    <p:extLst>
      <p:ext uri="{BB962C8B-B14F-4D97-AF65-F5344CB8AC3E}">
        <p14:creationId xmlns:p14="http://schemas.microsoft.com/office/powerpoint/2010/main" val="147694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DB9E-04ED-44F4-858B-931AA066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B08EC-EE6D-4993-8509-E8206C06E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4B5B0-5F9F-49FE-9754-17DBA14A5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132" y="987819"/>
            <a:ext cx="8062868" cy="330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5B83-53BA-4748-907E-CDAAC6BB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CA92E-62B0-4CB7-A1A2-85B111914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Vertical and Horizontal controls</a:t>
            </a:r>
          </a:p>
          <a:p>
            <a:r>
              <a:rPr lang="en-US" dirty="0"/>
              <a:t>Triggers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8E09F7-0264-4965-A62B-13F77FBDA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595" y="1722009"/>
            <a:ext cx="6101703" cy="256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86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728F-2DE8-4515-90F1-82B4271DA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2E857-A9B6-4968-A8FF-B9B072869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 vs DC coupling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5FF1E3-6F93-4968-BB1F-24A9E9404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378" y="1708660"/>
            <a:ext cx="6542621" cy="259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46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42BA-BF32-4F35-80F8-36FFBDEA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0F67E-4B66-42CE-B84D-BA848DA6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Compensation and Loading</a:t>
            </a:r>
          </a:p>
          <a:p>
            <a:r>
              <a:rPr lang="en-US" dirty="0"/>
              <a:t>Shopping cart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187580-5ACD-4108-AB22-6B5C92EC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76" y="2348893"/>
            <a:ext cx="7315200" cy="194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92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26468-C22C-4B12-AAB4-B912DF99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B98E4-DD0C-431C-8204-42959665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3EFB67-EEA9-4D3C-8DAF-91C37666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965" y="1200151"/>
            <a:ext cx="1977873" cy="3001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E74AE1-06BB-4AD1-A570-1609FDD53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4006"/>
            <a:ext cx="2912634" cy="1884954"/>
          </a:xfrm>
          <a:prstGeom prst="rect">
            <a:avLst/>
          </a:prstGeom>
        </p:spPr>
      </p:pic>
      <p:pic>
        <p:nvPicPr>
          <p:cNvPr id="3076" name="Picture 4" descr="AC Current Clamp | FLUKE i400">
            <a:extLst>
              <a:ext uri="{FF2B5EF4-FFF2-40B4-BE49-F238E27FC236}">
                <a16:creationId xmlns:a16="http://schemas.microsoft.com/office/drawing/2014/main" id="{7FBCFA21-174D-4F38-8BC5-5A61A1CBA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834" y="1141331"/>
            <a:ext cx="33147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5C81C-3575-4A53-96A5-138381B584AB}"/>
              </a:ext>
            </a:extLst>
          </p:cNvPr>
          <p:cNvSpPr txBox="1"/>
          <p:nvPr/>
        </p:nvSpPr>
        <p:spPr>
          <a:xfrm>
            <a:off x="674120" y="1915568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Voltage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DB344-AFFC-4DF3-8424-F39BF40BDB8C}"/>
              </a:ext>
            </a:extLst>
          </p:cNvPr>
          <p:cNvSpPr txBox="1"/>
          <p:nvPr/>
        </p:nvSpPr>
        <p:spPr>
          <a:xfrm>
            <a:off x="4122357" y="1141331"/>
            <a:ext cx="899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Current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54A779-423C-447C-8608-CC75B4474987}"/>
              </a:ext>
            </a:extLst>
          </p:cNvPr>
          <p:cNvSpPr txBox="1"/>
          <p:nvPr/>
        </p:nvSpPr>
        <p:spPr>
          <a:xfrm>
            <a:off x="7015043" y="1002739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</a:t>
            </a:r>
          </a:p>
        </p:txBody>
      </p:sp>
    </p:spTree>
    <p:extLst>
      <p:ext uri="{BB962C8B-B14F-4D97-AF65-F5344CB8AC3E}">
        <p14:creationId xmlns:p14="http://schemas.microsoft.com/office/powerpoint/2010/main" val="3741649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18BD-6027-4007-B906-0D3DF90A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56241-7801-45D8-9014-F75C9F7C0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DC Voltages</a:t>
            </a:r>
          </a:p>
          <a:p>
            <a:pPr lvl="1"/>
            <a:r>
              <a:rPr lang="en-US" dirty="0"/>
              <a:t>Circuit power</a:t>
            </a:r>
          </a:p>
          <a:p>
            <a:pPr lvl="1"/>
            <a:r>
              <a:rPr lang="en-US" dirty="0"/>
              <a:t>Very stable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48ACD8-0C96-4ED0-88E5-AE2AE414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254" y="1385159"/>
            <a:ext cx="4702152" cy="248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84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1343-7706-44C7-9C82-E422DBBAC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F27C-75BF-454F-9130-97E139F1C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Arbitrary vs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EE032-2EA7-45D2-A8C1-B016A337C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802"/>
            <a:ext cx="9144000" cy="269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4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46CB-39A5-480D-A724-5952446A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 Analyzer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1A051-23F4-4386-BBDD-C55FFE769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Oscope</a:t>
            </a:r>
            <a:r>
              <a:rPr lang="en-US" dirty="0"/>
              <a:t>+</a:t>
            </a:r>
          </a:p>
          <a:p>
            <a:r>
              <a:rPr lang="en-US" dirty="0"/>
              <a:t>Can measure</a:t>
            </a:r>
          </a:p>
          <a:p>
            <a:pPr lvl="1"/>
            <a:r>
              <a:rPr lang="en-US" dirty="0"/>
              <a:t>And decode!</a:t>
            </a:r>
          </a:p>
          <a:p>
            <a:r>
              <a:rPr lang="en-US" dirty="0"/>
              <a:t>Costs extra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FA8D0-D448-435B-9489-D9A9528B1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765" y="1147638"/>
            <a:ext cx="4722608" cy="31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74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1293-AD8A-416A-B1F9-DBF22C800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1550D-3B32-4EAC-AEF9-715235A18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 Analyzer</a:t>
            </a:r>
          </a:p>
          <a:p>
            <a:r>
              <a:rPr lang="en-US" dirty="0"/>
              <a:t>RLC meters</a:t>
            </a:r>
          </a:p>
          <a:p>
            <a:r>
              <a:rPr lang="en-US" dirty="0"/>
              <a:t>Fiber optics</a:t>
            </a:r>
          </a:p>
          <a:p>
            <a:r>
              <a:rPr lang="en-US" dirty="0"/>
              <a:t>Anything you could want, pretty much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90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/>
              <a:t>Sections </a:t>
            </a:r>
            <a:r>
              <a:rPr lang="en-US" dirty="0"/>
              <a:t>3.7, 1.7, 4.1-4.2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4.3-4.6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6486</TotalTime>
  <Words>393</Words>
  <Application>Microsoft Office PowerPoint</Application>
  <PresentationFormat>On-screen Show (16:9)</PresentationFormat>
  <Paragraphs>130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Office Theme</vt:lpstr>
      <vt:lpstr>Custom Design</vt:lpstr>
      <vt:lpstr>CPE201 Digital Design</vt:lpstr>
      <vt:lpstr>PLDs</vt:lpstr>
      <vt:lpstr>OTPs</vt:lpstr>
      <vt:lpstr>Reprogrammable</vt:lpstr>
      <vt:lpstr>ROM/RAM</vt:lpstr>
      <vt:lpstr>Programming</vt:lpstr>
      <vt:lpstr>Programming/Debugging</vt:lpstr>
      <vt:lpstr>Boolean Addition</vt:lpstr>
      <vt:lpstr>Boolean Multiplication</vt:lpstr>
      <vt:lpstr>Boolean Laws</vt:lpstr>
      <vt:lpstr>Commutative Laws</vt:lpstr>
      <vt:lpstr>Associative Laws</vt:lpstr>
      <vt:lpstr>Distributive Laws</vt:lpstr>
      <vt:lpstr>12 Rules for Simplification</vt:lpstr>
      <vt:lpstr>12 Rules for Simplification</vt:lpstr>
      <vt:lpstr>12 Rules for Simplification</vt:lpstr>
      <vt:lpstr>12 Rules for Simplification</vt:lpstr>
      <vt:lpstr>12 Rules for Simplification</vt:lpstr>
      <vt:lpstr>12 Rules for Simplification</vt:lpstr>
      <vt:lpstr>Equipment</vt:lpstr>
      <vt:lpstr>Multimeter</vt:lpstr>
      <vt:lpstr>Oscilloscope</vt:lpstr>
      <vt:lpstr>Oscope</vt:lpstr>
      <vt:lpstr>Oscope</vt:lpstr>
      <vt:lpstr>Oscope</vt:lpstr>
      <vt:lpstr>Oscope</vt:lpstr>
      <vt:lpstr>Probes</vt:lpstr>
      <vt:lpstr>Power Supply</vt:lpstr>
      <vt:lpstr>Generators</vt:lpstr>
      <vt:lpstr>Logic Analyzer</vt:lpstr>
      <vt:lpstr>Others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321</cp:revision>
  <dcterms:created xsi:type="dcterms:W3CDTF">2011-02-22T22:01:47Z</dcterms:created>
  <dcterms:modified xsi:type="dcterms:W3CDTF">2022-02-20T01:29:00Z</dcterms:modified>
</cp:coreProperties>
</file>