
<file path=[Content_Types].xml><?xml version="1.0" encoding="utf-8"?>
<Types xmlns="http://schemas.openxmlformats.org/package/2006/content-types">
  <Default Extension="gif" ContentType="image/gif"/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  <p:sldMasterId id="2147483660" r:id="rId2"/>
  </p:sldMasterIdLst>
  <p:notesMasterIdLst>
    <p:notesMasterId r:id="rId29"/>
  </p:notesMasterIdLst>
  <p:sldIdLst>
    <p:sldId id="337" r:id="rId3"/>
    <p:sldId id="387" r:id="rId4"/>
    <p:sldId id="388" r:id="rId5"/>
    <p:sldId id="363" r:id="rId6"/>
    <p:sldId id="355" r:id="rId7"/>
    <p:sldId id="364" r:id="rId8"/>
    <p:sldId id="365" r:id="rId9"/>
    <p:sldId id="366" r:id="rId10"/>
    <p:sldId id="367" r:id="rId11"/>
    <p:sldId id="368" r:id="rId12"/>
    <p:sldId id="369" r:id="rId13"/>
    <p:sldId id="370" r:id="rId14"/>
    <p:sldId id="371" r:id="rId15"/>
    <p:sldId id="372" r:id="rId16"/>
    <p:sldId id="373" r:id="rId17"/>
    <p:sldId id="374" r:id="rId18"/>
    <p:sldId id="375" r:id="rId19"/>
    <p:sldId id="376" r:id="rId20"/>
    <p:sldId id="377" r:id="rId21"/>
    <p:sldId id="378" r:id="rId22"/>
    <p:sldId id="382" r:id="rId23"/>
    <p:sldId id="383" r:id="rId24"/>
    <p:sldId id="384" r:id="rId25"/>
    <p:sldId id="385" r:id="rId26"/>
    <p:sldId id="386" r:id="rId27"/>
    <p:sldId id="354" r:id="rId28"/>
  </p:sldIdLst>
  <p:sldSz cx="9144000" cy="5143500" type="screen16x9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162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vertBarState="maximized">
    <p:restoredLeft sz="15281" autoAdjust="0"/>
    <p:restoredTop sz="94718" autoAdjust="0"/>
  </p:normalViewPr>
  <p:slideViewPr>
    <p:cSldViewPr snapToGrid="0" snapToObjects="1">
      <p:cViewPr varScale="1">
        <p:scale>
          <a:sx n="143" d="100"/>
          <a:sy n="143" d="100"/>
        </p:scale>
        <p:origin x="282" y="114"/>
      </p:cViewPr>
      <p:guideLst>
        <p:guide orient="horz" pos="1620"/>
        <p:guide pos="2880"/>
      </p:guideLst>
    </p:cSldViewPr>
  </p:slideViewPr>
  <p:outlineViewPr>
    <p:cViewPr>
      <p:scale>
        <a:sx n="33" d="100"/>
        <a:sy n="33" d="100"/>
      </p:scale>
      <p:origin x="0" y="7914"/>
    </p:cViewPr>
  </p:outlin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1.xml"/><Relationship Id="rId18" Type="http://schemas.openxmlformats.org/officeDocument/2006/relationships/slide" Target="slides/slide16.xml"/><Relationship Id="rId26" Type="http://schemas.openxmlformats.org/officeDocument/2006/relationships/slide" Target="slides/slide24.xml"/><Relationship Id="rId3" Type="http://schemas.openxmlformats.org/officeDocument/2006/relationships/slide" Target="slides/slide1.xml"/><Relationship Id="rId21" Type="http://schemas.openxmlformats.org/officeDocument/2006/relationships/slide" Target="slides/slide19.xml"/><Relationship Id="rId7" Type="http://schemas.openxmlformats.org/officeDocument/2006/relationships/slide" Target="slides/slide5.xml"/><Relationship Id="rId12" Type="http://schemas.openxmlformats.org/officeDocument/2006/relationships/slide" Target="slides/slide10.xml"/><Relationship Id="rId17" Type="http://schemas.openxmlformats.org/officeDocument/2006/relationships/slide" Target="slides/slide15.xml"/><Relationship Id="rId25" Type="http://schemas.openxmlformats.org/officeDocument/2006/relationships/slide" Target="slides/slide23.xml"/><Relationship Id="rId33" Type="http://schemas.openxmlformats.org/officeDocument/2006/relationships/tableStyles" Target="tableStyles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4.xml"/><Relationship Id="rId20" Type="http://schemas.openxmlformats.org/officeDocument/2006/relationships/slide" Target="slides/slide18.xml"/><Relationship Id="rId29" Type="http://schemas.openxmlformats.org/officeDocument/2006/relationships/notesMaster" Target="notesMasters/notesMaster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slide" Target="slides/slide9.xml"/><Relationship Id="rId24" Type="http://schemas.openxmlformats.org/officeDocument/2006/relationships/slide" Target="slides/slide22.xml"/><Relationship Id="rId32" Type="http://schemas.openxmlformats.org/officeDocument/2006/relationships/theme" Target="theme/theme1.xml"/><Relationship Id="rId5" Type="http://schemas.openxmlformats.org/officeDocument/2006/relationships/slide" Target="slides/slide3.xml"/><Relationship Id="rId15" Type="http://schemas.openxmlformats.org/officeDocument/2006/relationships/slide" Target="slides/slide13.xml"/><Relationship Id="rId23" Type="http://schemas.openxmlformats.org/officeDocument/2006/relationships/slide" Target="slides/slide21.xml"/><Relationship Id="rId28" Type="http://schemas.openxmlformats.org/officeDocument/2006/relationships/slide" Target="slides/slide26.xml"/><Relationship Id="rId10" Type="http://schemas.openxmlformats.org/officeDocument/2006/relationships/slide" Target="slides/slide8.xml"/><Relationship Id="rId19" Type="http://schemas.openxmlformats.org/officeDocument/2006/relationships/slide" Target="slides/slide17.xml"/><Relationship Id="rId31" Type="http://schemas.openxmlformats.org/officeDocument/2006/relationships/viewProps" Target="viewProps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slide" Target="slides/slide12.xml"/><Relationship Id="rId22" Type="http://schemas.openxmlformats.org/officeDocument/2006/relationships/slide" Target="slides/slide20.xml"/><Relationship Id="rId27" Type="http://schemas.openxmlformats.org/officeDocument/2006/relationships/slide" Target="slides/slide25.xml"/><Relationship Id="rId30" Type="http://schemas.openxmlformats.org/officeDocument/2006/relationships/presProps" Target="presProps.xml"/><Relationship Id="rId8" Type="http://schemas.openxmlformats.org/officeDocument/2006/relationships/slide" Target="slides/slide6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FDF1B8E4-85D4-5944-99D3-6E8BBA567C32}" type="datetimeFigureOut">
              <a:rPr lang="en-US" smtClean="0"/>
              <a:pPr/>
              <a:t>2/19/2022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F3233880-2939-3547-96ED-80D56EC61646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1564956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597819"/>
            <a:ext cx="7772400" cy="1102519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2914650"/>
            <a:ext cx="6400800" cy="131445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457200" y="4767263"/>
            <a:ext cx="2133600" cy="273844"/>
          </a:xfrm>
          <a:prstGeom prst="rect">
            <a:avLst/>
          </a:prstGeom>
        </p:spPr>
        <p:txBody>
          <a:bodyPr/>
          <a:lstStyle/>
          <a:p>
            <a:fld id="{CBBB0BD9-C86C-7A4B-8217-5AA0D4B897E8}" type="datetimeFigureOut">
              <a:rPr lang="en-US" smtClean="0"/>
              <a:pPr/>
              <a:t>2/19/2022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124200" y="4767263"/>
            <a:ext cx="2895600" cy="273844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6553200" y="4767263"/>
            <a:ext cx="2133600" cy="273844"/>
          </a:xfrm>
          <a:prstGeom prst="rect">
            <a:avLst/>
          </a:prstGeom>
        </p:spPr>
        <p:txBody>
          <a:bodyPr/>
          <a:lstStyle/>
          <a:p>
            <a:fld id="{017B6292-FE13-5D44-A34A-DDD06CF37AC5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6553608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457200" y="4767263"/>
            <a:ext cx="2133600" cy="273844"/>
          </a:xfrm>
          <a:prstGeom prst="rect">
            <a:avLst/>
          </a:prstGeom>
        </p:spPr>
        <p:txBody>
          <a:bodyPr/>
          <a:lstStyle/>
          <a:p>
            <a:fld id="{CBBB0BD9-C86C-7A4B-8217-5AA0D4B897E8}" type="datetimeFigureOut">
              <a:rPr lang="en-US" smtClean="0"/>
              <a:pPr/>
              <a:t>2/19/2022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124200" y="4767263"/>
            <a:ext cx="2895600" cy="273844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6553200" y="4767263"/>
            <a:ext cx="2133600" cy="273844"/>
          </a:xfrm>
          <a:prstGeom prst="rect">
            <a:avLst/>
          </a:prstGeom>
        </p:spPr>
        <p:txBody>
          <a:bodyPr/>
          <a:lstStyle/>
          <a:p>
            <a:fld id="{017B6292-FE13-5D44-A34A-DDD06CF37AC5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7875100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3305176"/>
            <a:ext cx="7772400" cy="1021556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180035"/>
            <a:ext cx="7772400" cy="1125140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457200" y="4767263"/>
            <a:ext cx="2133600" cy="273844"/>
          </a:xfrm>
          <a:prstGeom prst="rect">
            <a:avLst/>
          </a:prstGeom>
        </p:spPr>
        <p:txBody>
          <a:bodyPr/>
          <a:lstStyle/>
          <a:p>
            <a:fld id="{CBBB0BD9-C86C-7A4B-8217-5AA0D4B897E8}" type="datetimeFigureOut">
              <a:rPr lang="en-US" smtClean="0"/>
              <a:pPr/>
              <a:t>2/19/2022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124200" y="4767263"/>
            <a:ext cx="2895600" cy="273844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6553200" y="4767263"/>
            <a:ext cx="2133600" cy="273844"/>
          </a:xfrm>
          <a:prstGeom prst="rect">
            <a:avLst/>
          </a:prstGeom>
        </p:spPr>
        <p:txBody>
          <a:bodyPr/>
          <a:lstStyle/>
          <a:p>
            <a:fld id="{017B6292-FE13-5D44-A34A-DDD06CF37AC5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0597920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200151"/>
            <a:ext cx="4038600" cy="3394472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200151"/>
            <a:ext cx="4038600" cy="3394472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457200" y="4767263"/>
            <a:ext cx="2133600" cy="273844"/>
          </a:xfrm>
          <a:prstGeom prst="rect">
            <a:avLst/>
          </a:prstGeom>
        </p:spPr>
        <p:txBody>
          <a:bodyPr/>
          <a:lstStyle/>
          <a:p>
            <a:fld id="{CBBB0BD9-C86C-7A4B-8217-5AA0D4B897E8}" type="datetimeFigureOut">
              <a:rPr lang="en-US" smtClean="0"/>
              <a:pPr/>
              <a:t>2/19/2022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3124200" y="4767263"/>
            <a:ext cx="2895600" cy="273844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6553200" y="4767263"/>
            <a:ext cx="2133600" cy="273844"/>
          </a:xfrm>
          <a:prstGeom prst="rect">
            <a:avLst/>
          </a:prstGeom>
        </p:spPr>
        <p:txBody>
          <a:bodyPr/>
          <a:lstStyle/>
          <a:p>
            <a:fld id="{017B6292-FE13-5D44-A34A-DDD06CF37AC5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0777622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151335"/>
            <a:ext cx="4040188" cy="47982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1631156"/>
            <a:ext cx="4040188" cy="2963466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6" y="1151335"/>
            <a:ext cx="4041775" cy="47982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6" y="1631156"/>
            <a:ext cx="4041775" cy="2963466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>
          <a:xfrm>
            <a:off x="457200" y="4767263"/>
            <a:ext cx="2133600" cy="273844"/>
          </a:xfrm>
          <a:prstGeom prst="rect">
            <a:avLst/>
          </a:prstGeom>
        </p:spPr>
        <p:txBody>
          <a:bodyPr/>
          <a:lstStyle/>
          <a:p>
            <a:fld id="{CBBB0BD9-C86C-7A4B-8217-5AA0D4B897E8}" type="datetimeFigureOut">
              <a:rPr lang="en-US" smtClean="0"/>
              <a:pPr/>
              <a:t>2/19/2022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>
          <a:xfrm>
            <a:off x="3124200" y="4767263"/>
            <a:ext cx="2895600" cy="273844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>
          <a:xfrm>
            <a:off x="6553200" y="4767263"/>
            <a:ext cx="2133600" cy="273844"/>
          </a:xfrm>
          <a:prstGeom prst="rect">
            <a:avLst/>
          </a:prstGeom>
        </p:spPr>
        <p:txBody>
          <a:bodyPr/>
          <a:lstStyle/>
          <a:p>
            <a:fld id="{017B6292-FE13-5D44-A34A-DDD06CF37AC5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2756419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>
          <a:xfrm>
            <a:off x="457200" y="4767263"/>
            <a:ext cx="2133600" cy="273844"/>
          </a:xfrm>
          <a:prstGeom prst="rect">
            <a:avLst/>
          </a:prstGeom>
        </p:spPr>
        <p:txBody>
          <a:bodyPr/>
          <a:lstStyle/>
          <a:p>
            <a:fld id="{CBBB0BD9-C86C-7A4B-8217-5AA0D4B897E8}" type="datetimeFigureOut">
              <a:rPr lang="en-US" smtClean="0"/>
              <a:pPr/>
              <a:t>2/19/2022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>
          <a:xfrm>
            <a:off x="3124200" y="4767263"/>
            <a:ext cx="2895600" cy="273844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>
          <a:xfrm>
            <a:off x="6553200" y="4767263"/>
            <a:ext cx="2133600" cy="273844"/>
          </a:xfrm>
          <a:prstGeom prst="rect">
            <a:avLst/>
          </a:prstGeom>
        </p:spPr>
        <p:txBody>
          <a:bodyPr/>
          <a:lstStyle/>
          <a:p>
            <a:fld id="{017B6292-FE13-5D44-A34A-DDD06CF37AC5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3172114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>
          <a:xfrm>
            <a:off x="457200" y="4767263"/>
            <a:ext cx="2133600" cy="273844"/>
          </a:xfrm>
          <a:prstGeom prst="rect">
            <a:avLst/>
          </a:prstGeom>
        </p:spPr>
        <p:txBody>
          <a:bodyPr/>
          <a:lstStyle/>
          <a:p>
            <a:fld id="{CBBB0BD9-C86C-7A4B-8217-5AA0D4B897E8}" type="datetimeFigureOut">
              <a:rPr lang="en-US" smtClean="0"/>
              <a:pPr/>
              <a:t>2/19/2022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>
          <a:xfrm>
            <a:off x="3124200" y="4767263"/>
            <a:ext cx="2895600" cy="273844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>
          <a:xfrm>
            <a:off x="6553200" y="4767263"/>
            <a:ext cx="2133600" cy="273844"/>
          </a:xfrm>
          <a:prstGeom prst="rect">
            <a:avLst/>
          </a:prstGeom>
        </p:spPr>
        <p:txBody>
          <a:bodyPr/>
          <a:lstStyle/>
          <a:p>
            <a:fld id="{017B6292-FE13-5D44-A34A-DDD06CF37AC5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9060999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1" y="204787"/>
            <a:ext cx="3008313" cy="8715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04788"/>
            <a:ext cx="5111750" cy="438983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1" y="1076326"/>
            <a:ext cx="3008313" cy="3518297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457200" y="4767263"/>
            <a:ext cx="2133600" cy="273844"/>
          </a:xfrm>
          <a:prstGeom prst="rect">
            <a:avLst/>
          </a:prstGeom>
        </p:spPr>
        <p:txBody>
          <a:bodyPr/>
          <a:lstStyle/>
          <a:p>
            <a:fld id="{CBBB0BD9-C86C-7A4B-8217-5AA0D4B897E8}" type="datetimeFigureOut">
              <a:rPr lang="en-US" smtClean="0"/>
              <a:pPr/>
              <a:t>2/19/2022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3124200" y="4767263"/>
            <a:ext cx="2895600" cy="273844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6553200" y="4767263"/>
            <a:ext cx="2133600" cy="273844"/>
          </a:xfrm>
          <a:prstGeom prst="rect">
            <a:avLst/>
          </a:prstGeom>
        </p:spPr>
        <p:txBody>
          <a:bodyPr/>
          <a:lstStyle/>
          <a:p>
            <a:fld id="{017B6292-FE13-5D44-A34A-DDD06CF37AC5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9405765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3600450"/>
            <a:ext cx="5486400" cy="425054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459581"/>
            <a:ext cx="5486400" cy="30861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4025503"/>
            <a:ext cx="5486400" cy="603647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457200" y="4767263"/>
            <a:ext cx="2133600" cy="273844"/>
          </a:xfrm>
          <a:prstGeom prst="rect">
            <a:avLst/>
          </a:prstGeom>
        </p:spPr>
        <p:txBody>
          <a:bodyPr/>
          <a:lstStyle/>
          <a:p>
            <a:fld id="{CBBB0BD9-C86C-7A4B-8217-5AA0D4B897E8}" type="datetimeFigureOut">
              <a:rPr lang="en-US" smtClean="0"/>
              <a:pPr/>
              <a:t>2/19/2022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3124200" y="4767263"/>
            <a:ext cx="2895600" cy="273844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6553200" y="4767263"/>
            <a:ext cx="2133600" cy="273844"/>
          </a:xfrm>
          <a:prstGeom prst="rect">
            <a:avLst/>
          </a:prstGeom>
        </p:spPr>
        <p:txBody>
          <a:bodyPr/>
          <a:lstStyle/>
          <a:p>
            <a:fld id="{017B6292-FE13-5D44-A34A-DDD06CF37AC5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0614078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457200" y="4767263"/>
            <a:ext cx="2133600" cy="273844"/>
          </a:xfrm>
          <a:prstGeom prst="rect">
            <a:avLst/>
          </a:prstGeom>
        </p:spPr>
        <p:txBody>
          <a:bodyPr/>
          <a:lstStyle/>
          <a:p>
            <a:fld id="{CBBB0BD9-C86C-7A4B-8217-5AA0D4B897E8}" type="datetimeFigureOut">
              <a:rPr lang="en-US" smtClean="0"/>
              <a:pPr/>
              <a:t>2/19/2022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124200" y="4767263"/>
            <a:ext cx="2895600" cy="273844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6553200" y="4767263"/>
            <a:ext cx="2133600" cy="273844"/>
          </a:xfrm>
          <a:prstGeom prst="rect">
            <a:avLst/>
          </a:prstGeom>
        </p:spPr>
        <p:txBody>
          <a:bodyPr/>
          <a:lstStyle/>
          <a:p>
            <a:fld id="{017B6292-FE13-5D44-A34A-DDD06CF37AC5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3909939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05979"/>
            <a:ext cx="2057400" cy="4388644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05979"/>
            <a:ext cx="6019800" cy="4388644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457200" y="4767263"/>
            <a:ext cx="2133600" cy="273844"/>
          </a:xfrm>
          <a:prstGeom prst="rect">
            <a:avLst/>
          </a:prstGeom>
        </p:spPr>
        <p:txBody>
          <a:bodyPr/>
          <a:lstStyle/>
          <a:p>
            <a:fld id="{CBBB0BD9-C86C-7A4B-8217-5AA0D4B897E8}" type="datetimeFigureOut">
              <a:rPr lang="en-US" smtClean="0"/>
              <a:pPr/>
              <a:t>2/19/2022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124200" y="4767263"/>
            <a:ext cx="2895600" cy="273844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6553200" y="4767263"/>
            <a:ext cx="2133600" cy="273844"/>
          </a:xfrm>
          <a:prstGeom prst="rect">
            <a:avLst/>
          </a:prstGeom>
        </p:spPr>
        <p:txBody>
          <a:bodyPr/>
          <a:lstStyle/>
          <a:p>
            <a:fld id="{017B6292-FE13-5D44-A34A-DDD06CF37AC5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96777388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598613"/>
            <a:ext cx="7772400" cy="1101725"/>
          </a:xfrm>
          <a:prstGeom prst="rect">
            <a:avLst/>
          </a:prstGeo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2914650"/>
            <a:ext cx="6400800" cy="1314450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457200" y="4767263"/>
            <a:ext cx="2133600" cy="274637"/>
          </a:xfrm>
          <a:prstGeom prst="rect">
            <a:avLst/>
          </a:prstGeom>
        </p:spPr>
        <p:txBody>
          <a:bodyPr/>
          <a:lstStyle/>
          <a:p>
            <a:fld id="{1C11CA34-552B-4942-96EF-AACB770877A3}" type="datetimeFigureOut">
              <a:rPr lang="en-US" smtClean="0"/>
              <a:t>2/19/2022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124200" y="4767263"/>
            <a:ext cx="2895600" cy="274637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6553200" y="4767263"/>
            <a:ext cx="2133600" cy="274637"/>
          </a:xfrm>
          <a:prstGeom prst="rect">
            <a:avLst/>
          </a:prstGeom>
        </p:spPr>
        <p:txBody>
          <a:bodyPr/>
          <a:lstStyle/>
          <a:p>
            <a:fld id="{B71B61B4-6ADB-486A-820D-1D553274C9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59722525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06375"/>
            <a:ext cx="8229600" cy="857250"/>
          </a:xfrm>
          <a:prstGeom prst="rect">
            <a:avLst/>
          </a:prstGeo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200150"/>
            <a:ext cx="8229600" cy="3394075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457200" y="4767263"/>
            <a:ext cx="2133600" cy="274637"/>
          </a:xfrm>
          <a:prstGeom prst="rect">
            <a:avLst/>
          </a:prstGeom>
        </p:spPr>
        <p:txBody>
          <a:bodyPr/>
          <a:lstStyle/>
          <a:p>
            <a:fld id="{1C11CA34-552B-4942-96EF-AACB770877A3}" type="datetimeFigureOut">
              <a:rPr lang="en-US" smtClean="0"/>
              <a:t>2/19/2022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124200" y="4767263"/>
            <a:ext cx="2895600" cy="274637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6553200" y="4767263"/>
            <a:ext cx="2133600" cy="274637"/>
          </a:xfrm>
          <a:prstGeom prst="rect">
            <a:avLst/>
          </a:prstGeom>
        </p:spPr>
        <p:txBody>
          <a:bodyPr/>
          <a:lstStyle/>
          <a:p>
            <a:fld id="{B71B61B4-6ADB-486A-820D-1D553274C9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52172865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3305175"/>
            <a:ext cx="7772400" cy="1022350"/>
          </a:xfrm>
          <a:prstGeom prst="rect">
            <a:avLst/>
          </a:prstGeo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179638"/>
            <a:ext cx="7772400" cy="1125537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457200" y="4767263"/>
            <a:ext cx="2133600" cy="274637"/>
          </a:xfrm>
          <a:prstGeom prst="rect">
            <a:avLst/>
          </a:prstGeom>
        </p:spPr>
        <p:txBody>
          <a:bodyPr/>
          <a:lstStyle/>
          <a:p>
            <a:fld id="{1C11CA34-552B-4942-96EF-AACB770877A3}" type="datetimeFigureOut">
              <a:rPr lang="en-US" smtClean="0"/>
              <a:t>2/19/2022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124200" y="4767263"/>
            <a:ext cx="2895600" cy="274637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6553200" y="4767263"/>
            <a:ext cx="2133600" cy="274637"/>
          </a:xfrm>
          <a:prstGeom prst="rect">
            <a:avLst/>
          </a:prstGeom>
        </p:spPr>
        <p:txBody>
          <a:bodyPr/>
          <a:lstStyle/>
          <a:p>
            <a:fld id="{B71B61B4-6ADB-486A-820D-1D553274C9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98377219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06375"/>
            <a:ext cx="8229600" cy="857250"/>
          </a:xfrm>
          <a:prstGeom prst="rect">
            <a:avLst/>
          </a:prstGeo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200150"/>
            <a:ext cx="4038600" cy="3394075"/>
          </a:xfrm>
          <a:prstGeom prst="rect">
            <a:avLst/>
          </a:prstGeo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200150"/>
            <a:ext cx="4038600" cy="3394075"/>
          </a:xfrm>
          <a:prstGeom prst="rect">
            <a:avLst/>
          </a:prstGeo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457200" y="4767263"/>
            <a:ext cx="2133600" cy="274637"/>
          </a:xfrm>
          <a:prstGeom prst="rect">
            <a:avLst/>
          </a:prstGeom>
        </p:spPr>
        <p:txBody>
          <a:bodyPr/>
          <a:lstStyle/>
          <a:p>
            <a:fld id="{1C11CA34-552B-4942-96EF-AACB770877A3}" type="datetimeFigureOut">
              <a:rPr lang="en-US" smtClean="0"/>
              <a:t>2/19/2022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3124200" y="4767263"/>
            <a:ext cx="2895600" cy="274637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6553200" y="4767263"/>
            <a:ext cx="2133600" cy="274637"/>
          </a:xfrm>
          <a:prstGeom prst="rect">
            <a:avLst/>
          </a:prstGeom>
        </p:spPr>
        <p:txBody>
          <a:bodyPr/>
          <a:lstStyle/>
          <a:p>
            <a:fld id="{B71B61B4-6ADB-486A-820D-1D553274C9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62410471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06375"/>
            <a:ext cx="8229600" cy="857250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150938"/>
            <a:ext cx="4040188" cy="48101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1631950"/>
            <a:ext cx="4040188" cy="2962275"/>
          </a:xfrm>
          <a:prstGeom prst="rect">
            <a:avLst/>
          </a:prstGeo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150938"/>
            <a:ext cx="4041775" cy="48101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1631950"/>
            <a:ext cx="4041775" cy="2962275"/>
          </a:xfrm>
          <a:prstGeom prst="rect">
            <a:avLst/>
          </a:prstGeo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>
          <a:xfrm>
            <a:off x="457200" y="4767263"/>
            <a:ext cx="2133600" cy="274637"/>
          </a:xfrm>
          <a:prstGeom prst="rect">
            <a:avLst/>
          </a:prstGeom>
        </p:spPr>
        <p:txBody>
          <a:bodyPr/>
          <a:lstStyle/>
          <a:p>
            <a:fld id="{1C11CA34-552B-4942-96EF-AACB770877A3}" type="datetimeFigureOut">
              <a:rPr lang="en-US" smtClean="0"/>
              <a:t>2/19/2022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>
          <a:xfrm>
            <a:off x="3124200" y="4767263"/>
            <a:ext cx="2895600" cy="274637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>
          <a:xfrm>
            <a:off x="6553200" y="4767263"/>
            <a:ext cx="2133600" cy="274637"/>
          </a:xfrm>
          <a:prstGeom prst="rect">
            <a:avLst/>
          </a:prstGeom>
        </p:spPr>
        <p:txBody>
          <a:bodyPr/>
          <a:lstStyle/>
          <a:p>
            <a:fld id="{B71B61B4-6ADB-486A-820D-1D553274C9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3625221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06375"/>
            <a:ext cx="8229600" cy="857250"/>
          </a:xfrm>
          <a:prstGeom prst="rect">
            <a:avLst/>
          </a:prstGeo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>
          <a:xfrm>
            <a:off x="457200" y="4767263"/>
            <a:ext cx="2133600" cy="274637"/>
          </a:xfrm>
          <a:prstGeom prst="rect">
            <a:avLst/>
          </a:prstGeom>
        </p:spPr>
        <p:txBody>
          <a:bodyPr/>
          <a:lstStyle/>
          <a:p>
            <a:fld id="{1C11CA34-552B-4942-96EF-AACB770877A3}" type="datetimeFigureOut">
              <a:rPr lang="en-US" smtClean="0"/>
              <a:t>2/19/2022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>
          <a:xfrm>
            <a:off x="3124200" y="4767263"/>
            <a:ext cx="2895600" cy="274637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>
          <a:xfrm>
            <a:off x="6553200" y="4767263"/>
            <a:ext cx="2133600" cy="274637"/>
          </a:xfrm>
          <a:prstGeom prst="rect">
            <a:avLst/>
          </a:prstGeom>
        </p:spPr>
        <p:txBody>
          <a:bodyPr/>
          <a:lstStyle/>
          <a:p>
            <a:fld id="{B71B61B4-6ADB-486A-820D-1D553274C9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38623048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>
          <a:xfrm>
            <a:off x="457200" y="4767263"/>
            <a:ext cx="2133600" cy="274637"/>
          </a:xfrm>
          <a:prstGeom prst="rect">
            <a:avLst/>
          </a:prstGeom>
        </p:spPr>
        <p:txBody>
          <a:bodyPr/>
          <a:lstStyle/>
          <a:p>
            <a:fld id="{1C11CA34-552B-4942-96EF-AACB770877A3}" type="datetimeFigureOut">
              <a:rPr lang="en-US" smtClean="0"/>
              <a:t>2/19/2022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>
          <a:xfrm>
            <a:off x="3124200" y="4767263"/>
            <a:ext cx="2895600" cy="274637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>
          <a:xfrm>
            <a:off x="6553200" y="4767263"/>
            <a:ext cx="2133600" cy="274637"/>
          </a:xfrm>
          <a:prstGeom prst="rect">
            <a:avLst/>
          </a:prstGeom>
        </p:spPr>
        <p:txBody>
          <a:bodyPr/>
          <a:lstStyle/>
          <a:p>
            <a:fld id="{B71B61B4-6ADB-486A-820D-1D553274C9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25055248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04788"/>
            <a:ext cx="3008313" cy="871537"/>
          </a:xfrm>
          <a:prstGeom prst="rect">
            <a:avLst/>
          </a:prstGeo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04788"/>
            <a:ext cx="5111750" cy="4389437"/>
          </a:xfrm>
          <a:prstGeom prst="rect">
            <a:avLst/>
          </a:prstGeo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076325"/>
            <a:ext cx="3008313" cy="3517900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457200" y="4767263"/>
            <a:ext cx="2133600" cy="274637"/>
          </a:xfrm>
          <a:prstGeom prst="rect">
            <a:avLst/>
          </a:prstGeom>
        </p:spPr>
        <p:txBody>
          <a:bodyPr/>
          <a:lstStyle/>
          <a:p>
            <a:fld id="{1C11CA34-552B-4942-96EF-AACB770877A3}" type="datetimeFigureOut">
              <a:rPr lang="en-US" smtClean="0"/>
              <a:t>2/19/2022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3124200" y="4767263"/>
            <a:ext cx="2895600" cy="274637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6553200" y="4767263"/>
            <a:ext cx="2133600" cy="274637"/>
          </a:xfrm>
          <a:prstGeom prst="rect">
            <a:avLst/>
          </a:prstGeom>
        </p:spPr>
        <p:txBody>
          <a:bodyPr/>
          <a:lstStyle/>
          <a:p>
            <a:fld id="{B71B61B4-6ADB-486A-820D-1D553274C9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83055751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3600450"/>
            <a:ext cx="5486400" cy="425450"/>
          </a:xfrm>
          <a:prstGeom prst="rect">
            <a:avLst/>
          </a:prstGeo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460375"/>
            <a:ext cx="5486400" cy="3086100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4025900"/>
            <a:ext cx="5486400" cy="603250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457200" y="4767263"/>
            <a:ext cx="2133600" cy="274637"/>
          </a:xfrm>
          <a:prstGeom prst="rect">
            <a:avLst/>
          </a:prstGeom>
        </p:spPr>
        <p:txBody>
          <a:bodyPr/>
          <a:lstStyle/>
          <a:p>
            <a:fld id="{1C11CA34-552B-4942-96EF-AACB770877A3}" type="datetimeFigureOut">
              <a:rPr lang="en-US" smtClean="0"/>
              <a:t>2/19/2022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3124200" y="4767263"/>
            <a:ext cx="2895600" cy="274637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6553200" y="4767263"/>
            <a:ext cx="2133600" cy="274637"/>
          </a:xfrm>
          <a:prstGeom prst="rect">
            <a:avLst/>
          </a:prstGeom>
        </p:spPr>
        <p:txBody>
          <a:bodyPr/>
          <a:lstStyle/>
          <a:p>
            <a:fld id="{B71B61B4-6ADB-486A-820D-1D553274C9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09981448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06375"/>
            <a:ext cx="8229600" cy="857250"/>
          </a:xfrm>
          <a:prstGeom prst="rect">
            <a:avLst/>
          </a:prstGeo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1200150"/>
            <a:ext cx="8229600" cy="3394075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457200" y="4767263"/>
            <a:ext cx="2133600" cy="274637"/>
          </a:xfrm>
          <a:prstGeom prst="rect">
            <a:avLst/>
          </a:prstGeom>
        </p:spPr>
        <p:txBody>
          <a:bodyPr/>
          <a:lstStyle/>
          <a:p>
            <a:fld id="{1C11CA34-552B-4942-96EF-AACB770877A3}" type="datetimeFigureOut">
              <a:rPr lang="en-US" smtClean="0"/>
              <a:t>2/19/2022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124200" y="4767263"/>
            <a:ext cx="2895600" cy="274637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6553200" y="4767263"/>
            <a:ext cx="2133600" cy="274637"/>
          </a:xfrm>
          <a:prstGeom prst="rect">
            <a:avLst/>
          </a:prstGeom>
        </p:spPr>
        <p:txBody>
          <a:bodyPr/>
          <a:lstStyle/>
          <a:p>
            <a:fld id="{B71B61B4-6ADB-486A-820D-1D553274C9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56170220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06375"/>
            <a:ext cx="2057400" cy="4387850"/>
          </a:xfrm>
          <a:prstGeom prst="rect">
            <a:avLst/>
          </a:prstGeo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06375"/>
            <a:ext cx="6019800" cy="4387850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457200" y="4767263"/>
            <a:ext cx="2133600" cy="274637"/>
          </a:xfrm>
          <a:prstGeom prst="rect">
            <a:avLst/>
          </a:prstGeom>
        </p:spPr>
        <p:txBody>
          <a:bodyPr/>
          <a:lstStyle/>
          <a:p>
            <a:fld id="{1C11CA34-552B-4942-96EF-AACB770877A3}" type="datetimeFigureOut">
              <a:rPr lang="en-US" smtClean="0"/>
              <a:t>2/19/2022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124200" y="4767263"/>
            <a:ext cx="2895600" cy="274637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6553200" y="4767263"/>
            <a:ext cx="2133600" cy="274637"/>
          </a:xfrm>
          <a:prstGeom prst="rect">
            <a:avLst/>
          </a:prstGeom>
        </p:spPr>
        <p:txBody>
          <a:bodyPr/>
          <a:lstStyle/>
          <a:p>
            <a:fld id="{B71B61B4-6ADB-486A-820D-1D553274C9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6873115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5" Type="http://schemas.openxmlformats.org/officeDocument/2006/relationships/slideLayout" Target="../slideLayouts/slideLayout16.xml"/><Relationship Id="rId10" Type="http://schemas.openxmlformats.org/officeDocument/2006/relationships/slideLayout" Target="../slideLayouts/slideLayout21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05979"/>
            <a:ext cx="8229600" cy="85725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200151"/>
            <a:ext cx="8229600" cy="3394472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19050" y="4311293"/>
            <a:ext cx="9182100" cy="85125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75071580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0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51885146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5.png"/><Relationship Id="rId4" Type="http://schemas.openxmlformats.org/officeDocument/2006/relationships/image" Target="../media/image4.png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gif"/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gif"/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gif"/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gif"/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>CPE201</a:t>
            </a:r>
            <a:br>
              <a:rPr lang="en-US" dirty="0"/>
            </a:br>
            <a:r>
              <a:rPr lang="en-US" dirty="0"/>
              <a:t>Digital Design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>
            <a:normAutofit fontScale="77500" lnSpcReduction="20000"/>
          </a:bodyPr>
          <a:lstStyle/>
          <a:p>
            <a:r>
              <a:rPr lang="en-US" dirty="0"/>
              <a:t>By Benjamin Haas</a:t>
            </a:r>
          </a:p>
          <a:p>
            <a:endParaRPr lang="en-US" dirty="0"/>
          </a:p>
          <a:p>
            <a:r>
              <a:rPr lang="en-US" dirty="0"/>
              <a:t>Class 8: </a:t>
            </a:r>
            <a:r>
              <a:rPr lang="en-US" dirty="0" err="1"/>
              <a:t>DeMorgan’s</a:t>
            </a:r>
            <a:r>
              <a:rPr lang="en-US" dirty="0"/>
              <a:t> and Boolean Simplification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665274882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0503794-286C-4EAD-9F3F-EDCD468AB7A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Mastery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37F29C0-1937-4EBB-AA36-BC22C7C9AA1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57200" y="1200151"/>
            <a:ext cx="8229600" cy="3131569"/>
          </a:xfrm>
        </p:spPr>
        <p:txBody>
          <a:bodyPr>
            <a:normAutofit fontScale="70000" lnSpcReduction="20000"/>
          </a:bodyPr>
          <a:lstStyle/>
          <a:p>
            <a:r>
              <a:rPr lang="en-US" dirty="0"/>
              <a:t>First submission</a:t>
            </a:r>
          </a:p>
          <a:p>
            <a:pPr lvl="1"/>
            <a:r>
              <a:rPr lang="en-US" dirty="0"/>
              <a:t>You can get between 0% and 100% for HW total</a:t>
            </a:r>
          </a:p>
          <a:p>
            <a:pPr lvl="1"/>
            <a:r>
              <a:rPr lang="en-US" dirty="0"/>
              <a:t>Correct problems – full credit, no change on resubmission</a:t>
            </a:r>
          </a:p>
          <a:p>
            <a:pPr lvl="1"/>
            <a:r>
              <a:rPr lang="en-US" dirty="0"/>
              <a:t>Incorrect problems – no credit, can be corrected in resubmission</a:t>
            </a:r>
          </a:p>
          <a:p>
            <a:r>
              <a:rPr lang="en-US" dirty="0"/>
              <a:t>Second submission</a:t>
            </a:r>
          </a:p>
          <a:p>
            <a:pPr lvl="1"/>
            <a:r>
              <a:rPr lang="en-US" dirty="0"/>
              <a:t>Submit corrected work</a:t>
            </a:r>
          </a:p>
          <a:p>
            <a:pPr lvl="1"/>
            <a:r>
              <a:rPr lang="en-US" dirty="0"/>
              <a:t>Must include a reflection to change a 0% to 100%</a:t>
            </a:r>
          </a:p>
          <a:p>
            <a:pPr lvl="2"/>
            <a:r>
              <a:rPr lang="en-US" dirty="0"/>
              <a:t>Why did you get it wrong the first time and what did you learn to correct the error</a:t>
            </a:r>
          </a:p>
          <a:p>
            <a:pPr lvl="2"/>
            <a:r>
              <a:rPr lang="en-US" dirty="0"/>
              <a:t>Full sentences</a:t>
            </a:r>
          </a:p>
          <a:p>
            <a:pPr lvl="1"/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133059697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09564E1-83A7-495C-B887-84D91F1CB4D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Test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EFF35BA-A975-4997-A98D-2D18A1EA7701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lang="en-US" dirty="0"/>
              <a:t>Next Wednesday – 02/23</a:t>
            </a:r>
          </a:p>
          <a:p>
            <a:r>
              <a:rPr lang="en-US" dirty="0"/>
              <a:t>In class</a:t>
            </a:r>
          </a:p>
          <a:p>
            <a:r>
              <a:rPr lang="en-US" dirty="0"/>
              <a:t>Turn in </a:t>
            </a:r>
            <a:r>
              <a:rPr lang="en-US"/>
              <a:t>paper submissions</a:t>
            </a:r>
            <a:endParaRPr lang="en-US" dirty="0"/>
          </a:p>
          <a:p>
            <a:r>
              <a:rPr lang="en-US" dirty="0"/>
              <a:t>All material through this week is fair game</a:t>
            </a:r>
          </a:p>
          <a:p>
            <a:r>
              <a:rPr lang="en-US" dirty="0"/>
              <a:t>1 handwritten cheat sheet, both sides</a:t>
            </a:r>
          </a:p>
          <a:p>
            <a:r>
              <a:rPr lang="en-US" dirty="0"/>
              <a:t>Calculator</a:t>
            </a:r>
          </a:p>
        </p:txBody>
      </p:sp>
    </p:spTree>
    <p:extLst>
      <p:ext uri="{BB962C8B-B14F-4D97-AF65-F5344CB8AC3E}">
        <p14:creationId xmlns:p14="http://schemas.microsoft.com/office/powerpoint/2010/main" val="1961098978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7FAEF01-89CA-45DF-B430-4C99D949C89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NAND and NOR Equivalents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7DE7C82-34BE-424C-ADF7-252054CD1540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endParaRPr lang="en-US" dirty="0"/>
          </a:p>
          <a:p>
            <a:endParaRPr lang="en-US" dirty="0"/>
          </a:p>
          <a:p>
            <a:endParaRPr lang="en-US" dirty="0"/>
          </a:p>
          <a:p>
            <a:endParaRPr lang="en-US" dirty="0"/>
          </a:p>
          <a:p>
            <a:endParaRPr lang="en-US" dirty="0"/>
          </a:p>
          <a:p>
            <a:r>
              <a:rPr lang="en-US" dirty="0"/>
              <a:t>Foreshadowing…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E4CA1B7E-09B1-44C2-8769-73B1A77E742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20724" y="1258229"/>
            <a:ext cx="3834612" cy="1256371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FA92C307-5295-46B4-9BCF-AFDE3E635ACA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75867" y="2600698"/>
            <a:ext cx="4124325" cy="1409700"/>
          </a:xfrm>
          <a:prstGeom prst="rect">
            <a:avLst/>
          </a:prstGeom>
        </p:spPr>
      </p:pic>
      <p:pic>
        <p:nvPicPr>
          <p:cNvPr id="8" name="Picture 2" descr="NAND and NOR logic gate - Logic Gate - DYclassroom | Have fun learning :-)">
            <a:extLst>
              <a:ext uri="{FF2B5EF4-FFF2-40B4-BE49-F238E27FC236}">
                <a16:creationId xmlns:a16="http://schemas.microsoft.com/office/drawing/2014/main" id="{246C3B45-98DF-4B66-8CB0-1D402A313AC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507591" y="2666154"/>
            <a:ext cx="1925580" cy="161946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9" name="Picture 6" descr="Universal Logic Gate NAND - Logic Gate - DYclassroom | Have fun learning :-)">
            <a:extLst>
              <a:ext uri="{FF2B5EF4-FFF2-40B4-BE49-F238E27FC236}">
                <a16:creationId xmlns:a16="http://schemas.microsoft.com/office/drawing/2014/main" id="{1D8F0F1B-7FDA-45D5-A070-91415A3C973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507590" y="1063229"/>
            <a:ext cx="1925581" cy="164637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336983980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E95F34D-F56A-4B2C-BC3C-6CDC7FCDCFB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/>
              <a:t>DeMorgan’s</a:t>
            </a:r>
            <a:r>
              <a:rPr lang="en-US" dirty="0"/>
              <a:t> Theorem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CE2C53D-3A6C-4F56-9808-1A4D43456D01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The mathematical equivalent</a:t>
            </a:r>
          </a:p>
          <a:p>
            <a:r>
              <a:rPr lang="en-US" dirty="0"/>
              <a:t>(XY)’ = X’ + Y’</a:t>
            </a:r>
          </a:p>
          <a:p>
            <a:r>
              <a:rPr lang="en-US" dirty="0"/>
              <a:t>(X + Y)’ = X’Y’</a:t>
            </a:r>
          </a:p>
        </p:txBody>
      </p:sp>
    </p:spTree>
    <p:extLst>
      <p:ext uri="{BB962C8B-B14F-4D97-AF65-F5344CB8AC3E}">
        <p14:creationId xmlns:p14="http://schemas.microsoft.com/office/powerpoint/2010/main" val="2394545206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863C629-5139-451E-B445-99419E83278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Examples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308A8D1-CB4C-46AD-89F2-1866F0DCC97E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(XYZ)’</a:t>
            </a:r>
          </a:p>
          <a:p>
            <a:r>
              <a:rPr lang="en-US" dirty="0"/>
              <a:t>(X’ + Y’ + Z’)’</a:t>
            </a:r>
          </a:p>
          <a:p>
            <a:r>
              <a:rPr lang="en-US" dirty="0"/>
              <a:t>(W’X + Y’Z’)’</a:t>
            </a:r>
          </a:p>
          <a:p>
            <a:r>
              <a:rPr lang="en-US" dirty="0"/>
              <a:t>((A’ + B’) + C’)’</a:t>
            </a:r>
          </a:p>
          <a:p>
            <a:r>
              <a:rPr lang="en-US" dirty="0"/>
              <a:t>(A’B(C + D’) + E)’</a:t>
            </a:r>
          </a:p>
        </p:txBody>
      </p:sp>
    </p:spTree>
    <p:extLst>
      <p:ext uri="{BB962C8B-B14F-4D97-AF65-F5344CB8AC3E}">
        <p14:creationId xmlns:p14="http://schemas.microsoft.com/office/powerpoint/2010/main" val="2931049847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B015ED4-C0D9-4DA9-9184-343DA786580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/>
              <a:t>DeMorgan’s</a:t>
            </a:r>
            <a:r>
              <a:rPr lang="en-US" dirty="0"/>
              <a:t> and XOR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6974CD27-C71C-4FC8-86DB-3BD91FCEAB99}"/>
                  </a:ext>
                </a:extLst>
              </p:cNvPr>
              <p:cNvSpPr>
                <a:spLocks noGrp="1"/>
              </p:cNvSpPr>
              <p:nvPr>
                <p:ph idx="1"/>
              </p:nvPr>
            </p:nvSpPr>
            <p:spPr/>
            <p:txBody>
              <a:bodyPr/>
              <a:lstStyle/>
              <a:p>
                <a:r>
                  <a:rPr lang="en-US" dirty="0"/>
                  <a:t>Substitution required</a:t>
                </a:r>
              </a:p>
              <a:p>
                <a14:m>
                  <m:oMath xmlns:m="http://schemas.openxmlformats.org/officeDocument/2006/math">
                    <m:r>
                      <a:rPr lang="en-US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𝐴</m:t>
                    </m:r>
                    <m:r>
                      <a:rPr lang="en-US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 ⨁</m:t>
                    </m:r>
                  </m:oMath>
                </a14:m>
                <a:r>
                  <a:rPr lang="en-US" dirty="0"/>
                  <a:t> B = AB’ + A’B</a:t>
                </a:r>
              </a:p>
              <a:p>
                <a:endParaRPr lang="en-US" dirty="0"/>
              </a:p>
              <a:p>
                <a:r>
                  <a:rPr lang="en-US" dirty="0"/>
                  <a:t>Using the Laws and 12 Rules:</a:t>
                </a:r>
              </a:p>
              <a:p>
                <a:r>
                  <a:rPr lang="en-US" dirty="0"/>
                  <a:t>XNOR = (</a:t>
                </a:r>
                <a14:m>
                  <m:oMath xmlns:m="http://schemas.openxmlformats.org/officeDocument/2006/math">
                    <m:r>
                      <a:rPr lang="en-US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𝐴</m:t>
                    </m:r>
                    <m:r>
                      <a:rPr lang="en-US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 ⨁</m:t>
                    </m:r>
                  </m:oMath>
                </a14:m>
                <a:r>
                  <a:rPr lang="en-US" dirty="0"/>
                  <a:t> B)’ = A’B’ + AB</a:t>
                </a:r>
              </a:p>
              <a:p>
                <a:endParaRPr lang="en-US" dirty="0"/>
              </a:p>
            </p:txBody>
          </p:sp>
        </mc:Choice>
        <mc:Fallback xmlns="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6974CD27-C71C-4FC8-86DB-3BD91FCEAB99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blipFill>
                <a:blip r:embed="rId2"/>
                <a:stretch>
                  <a:fillRect l="-1704" t="-2334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4" name="Picture 4" descr="XOR and XNOR logic gate - Logic Gate - DYclassroom | Have fun learning :-)">
            <a:extLst>
              <a:ext uri="{FF2B5EF4-FFF2-40B4-BE49-F238E27FC236}">
                <a16:creationId xmlns:a16="http://schemas.microsoft.com/office/drawing/2014/main" id="{9644B9AF-7815-4F6F-960C-A6462DBFEF5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291587" y="1508426"/>
            <a:ext cx="2395213" cy="198182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81599487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9EB30FA-1B10-42BE-A22B-EB9C708906F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Analysis of Circuits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E7AA139-3544-4FF6-BE6D-C13DB69EDC48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Start at the left and work right</a:t>
            </a:r>
          </a:p>
          <a:p>
            <a:pPr lvl="1"/>
            <a:r>
              <a:rPr lang="en-US" dirty="0"/>
              <a:t>(Beginning to end of circuit)</a:t>
            </a:r>
          </a:p>
          <a:p>
            <a:r>
              <a:rPr lang="en-US" dirty="0"/>
              <a:t>Carry a logical output forward as an input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E99DBAB0-8B31-4534-956F-8D91F05E7B3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47538" y="2824079"/>
            <a:ext cx="4411813" cy="143483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56625268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4445EF6-4572-4BC1-B807-7C4FDA4BC07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Analysis of Circuits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F4F22CE-1337-41A2-8AD2-EAD2A020521A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Make a truth table</a:t>
            </a:r>
          </a:p>
          <a:p>
            <a:pPr lvl="1"/>
            <a:r>
              <a:rPr lang="en-US" dirty="0"/>
              <a:t>2 ^ #inputs is how many rows there are</a:t>
            </a:r>
          </a:p>
        </p:txBody>
      </p:sp>
      <p:graphicFrame>
        <p:nvGraphicFramePr>
          <p:cNvPr id="4" name="Table 4">
            <a:extLst>
              <a:ext uri="{FF2B5EF4-FFF2-40B4-BE49-F238E27FC236}">
                <a16:creationId xmlns:a16="http://schemas.microsoft.com/office/drawing/2014/main" id="{F929EAC2-4BEC-4B84-B0DC-A337CECC679B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789438187"/>
              </p:ext>
            </p:extLst>
          </p:nvPr>
        </p:nvGraphicFramePr>
        <p:xfrm>
          <a:off x="580676" y="2235929"/>
          <a:ext cx="3239720" cy="278586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46358">
                  <a:extLst>
                    <a:ext uri="{9D8B030D-6E8A-4147-A177-3AD203B41FA5}">
                      <a16:colId xmlns:a16="http://schemas.microsoft.com/office/drawing/2014/main" val="1640646037"/>
                    </a:ext>
                  </a:extLst>
                </a:gridCol>
                <a:gridCol w="240074">
                  <a:extLst>
                    <a:ext uri="{9D8B030D-6E8A-4147-A177-3AD203B41FA5}">
                      <a16:colId xmlns:a16="http://schemas.microsoft.com/office/drawing/2014/main" val="4286235489"/>
                    </a:ext>
                  </a:extLst>
                </a:gridCol>
                <a:gridCol w="234837">
                  <a:extLst>
                    <a:ext uri="{9D8B030D-6E8A-4147-A177-3AD203B41FA5}">
                      <a16:colId xmlns:a16="http://schemas.microsoft.com/office/drawing/2014/main" val="196175642"/>
                    </a:ext>
                  </a:extLst>
                </a:gridCol>
                <a:gridCol w="250548">
                  <a:extLst>
                    <a:ext uri="{9D8B030D-6E8A-4147-A177-3AD203B41FA5}">
                      <a16:colId xmlns:a16="http://schemas.microsoft.com/office/drawing/2014/main" val="4272765281"/>
                    </a:ext>
                  </a:extLst>
                </a:gridCol>
                <a:gridCol w="500380">
                  <a:extLst>
                    <a:ext uri="{9D8B030D-6E8A-4147-A177-3AD203B41FA5}">
                      <a16:colId xmlns:a16="http://schemas.microsoft.com/office/drawing/2014/main" val="2959848484"/>
                    </a:ext>
                  </a:extLst>
                </a:gridCol>
                <a:gridCol w="743268">
                  <a:extLst>
                    <a:ext uri="{9D8B030D-6E8A-4147-A177-3AD203B41FA5}">
                      <a16:colId xmlns:a16="http://schemas.microsoft.com/office/drawing/2014/main" val="2674590293"/>
                    </a:ext>
                  </a:extLst>
                </a:gridCol>
                <a:gridCol w="1024255">
                  <a:extLst>
                    <a:ext uri="{9D8B030D-6E8A-4147-A177-3AD203B41FA5}">
                      <a16:colId xmlns:a16="http://schemas.microsoft.com/office/drawing/2014/main" val="2237661978"/>
                    </a:ext>
                  </a:extLst>
                </a:gridCol>
              </a:tblGrid>
              <a:tr h="309540">
                <a:tc>
                  <a:txBody>
                    <a:bodyPr/>
                    <a:lstStyle/>
                    <a:p>
                      <a:r>
                        <a:rPr lang="en-US" sz="1200" dirty="0"/>
                        <a:t>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200" dirty="0"/>
                        <a:t>B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200" dirty="0"/>
                        <a:t>C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200" dirty="0"/>
                        <a:t>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200" dirty="0"/>
                        <a:t>CD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200" dirty="0"/>
                        <a:t>B+CD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200" dirty="0"/>
                        <a:t>A(B+CD)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136022410"/>
                  </a:ext>
                </a:extLst>
              </a:tr>
              <a:tr h="309540">
                <a:tc>
                  <a:txBody>
                    <a:bodyPr/>
                    <a:lstStyle/>
                    <a:p>
                      <a:r>
                        <a:rPr lang="en-US" sz="1200" dirty="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200" dirty="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200" dirty="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200" dirty="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200" dirty="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200" dirty="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200" dirty="0"/>
                        <a:t>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762419281"/>
                  </a:ext>
                </a:extLst>
              </a:tr>
              <a:tr h="309540">
                <a:tc>
                  <a:txBody>
                    <a:bodyPr/>
                    <a:lstStyle/>
                    <a:p>
                      <a:r>
                        <a:rPr lang="en-US" sz="1200" dirty="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200" dirty="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200" dirty="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200" dirty="0"/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200" dirty="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200" dirty="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200" dirty="0"/>
                        <a:t>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391219326"/>
                  </a:ext>
                </a:extLst>
              </a:tr>
              <a:tr h="309540">
                <a:tc>
                  <a:txBody>
                    <a:bodyPr/>
                    <a:lstStyle/>
                    <a:p>
                      <a:r>
                        <a:rPr lang="en-US" sz="1200" dirty="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200" dirty="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200" dirty="0"/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200" dirty="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200" dirty="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200" dirty="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200" dirty="0"/>
                        <a:t>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509729951"/>
                  </a:ext>
                </a:extLst>
              </a:tr>
              <a:tr h="309540">
                <a:tc>
                  <a:txBody>
                    <a:bodyPr/>
                    <a:lstStyle/>
                    <a:p>
                      <a:r>
                        <a:rPr lang="en-US" sz="1200" dirty="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200" dirty="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200" dirty="0"/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200" dirty="0"/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200" dirty="0"/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200" dirty="0"/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200" dirty="0"/>
                        <a:t>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286891927"/>
                  </a:ext>
                </a:extLst>
              </a:tr>
              <a:tr h="309540">
                <a:tc>
                  <a:txBody>
                    <a:bodyPr/>
                    <a:lstStyle/>
                    <a:p>
                      <a:r>
                        <a:rPr lang="en-US" sz="1200" dirty="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200" dirty="0"/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200" dirty="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200" dirty="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200" dirty="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200" dirty="0"/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200" dirty="0"/>
                        <a:t>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35660039"/>
                  </a:ext>
                </a:extLst>
              </a:tr>
              <a:tr h="309540">
                <a:tc>
                  <a:txBody>
                    <a:bodyPr/>
                    <a:lstStyle/>
                    <a:p>
                      <a:r>
                        <a:rPr lang="en-US" sz="1200" dirty="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200" dirty="0"/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200" dirty="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200" dirty="0"/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200" dirty="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200" dirty="0"/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200" dirty="0"/>
                        <a:t>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147050247"/>
                  </a:ext>
                </a:extLst>
              </a:tr>
              <a:tr h="309540">
                <a:tc>
                  <a:txBody>
                    <a:bodyPr/>
                    <a:lstStyle/>
                    <a:p>
                      <a:r>
                        <a:rPr lang="en-US" sz="1200" dirty="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200" dirty="0"/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200" dirty="0"/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200" dirty="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200" dirty="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200" dirty="0"/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200" dirty="0"/>
                        <a:t>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998475646"/>
                  </a:ext>
                </a:extLst>
              </a:tr>
              <a:tr h="309540">
                <a:tc>
                  <a:txBody>
                    <a:bodyPr/>
                    <a:lstStyle/>
                    <a:p>
                      <a:r>
                        <a:rPr lang="en-US" sz="1200" dirty="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200" dirty="0"/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200" dirty="0"/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200" dirty="0"/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200" dirty="0"/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200" dirty="0"/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200" dirty="0"/>
                        <a:t>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040586513"/>
                  </a:ext>
                </a:extLst>
              </a:tr>
            </a:tbl>
          </a:graphicData>
        </a:graphic>
      </p:graphicFrame>
      <p:graphicFrame>
        <p:nvGraphicFramePr>
          <p:cNvPr id="6" name="Table 4">
            <a:extLst>
              <a:ext uri="{FF2B5EF4-FFF2-40B4-BE49-F238E27FC236}">
                <a16:creationId xmlns:a16="http://schemas.microsoft.com/office/drawing/2014/main" id="{DA8D7B6E-121E-4535-B402-A15C7DC93DB2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501792312"/>
              </p:ext>
            </p:extLst>
          </p:nvPr>
        </p:nvGraphicFramePr>
        <p:xfrm>
          <a:off x="4317257" y="2235929"/>
          <a:ext cx="3239720" cy="278586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46358">
                  <a:extLst>
                    <a:ext uri="{9D8B030D-6E8A-4147-A177-3AD203B41FA5}">
                      <a16:colId xmlns:a16="http://schemas.microsoft.com/office/drawing/2014/main" val="1640646037"/>
                    </a:ext>
                  </a:extLst>
                </a:gridCol>
                <a:gridCol w="240074">
                  <a:extLst>
                    <a:ext uri="{9D8B030D-6E8A-4147-A177-3AD203B41FA5}">
                      <a16:colId xmlns:a16="http://schemas.microsoft.com/office/drawing/2014/main" val="4286235489"/>
                    </a:ext>
                  </a:extLst>
                </a:gridCol>
                <a:gridCol w="234837">
                  <a:extLst>
                    <a:ext uri="{9D8B030D-6E8A-4147-A177-3AD203B41FA5}">
                      <a16:colId xmlns:a16="http://schemas.microsoft.com/office/drawing/2014/main" val="196175642"/>
                    </a:ext>
                  </a:extLst>
                </a:gridCol>
                <a:gridCol w="250548">
                  <a:extLst>
                    <a:ext uri="{9D8B030D-6E8A-4147-A177-3AD203B41FA5}">
                      <a16:colId xmlns:a16="http://schemas.microsoft.com/office/drawing/2014/main" val="4272765281"/>
                    </a:ext>
                  </a:extLst>
                </a:gridCol>
                <a:gridCol w="500380">
                  <a:extLst>
                    <a:ext uri="{9D8B030D-6E8A-4147-A177-3AD203B41FA5}">
                      <a16:colId xmlns:a16="http://schemas.microsoft.com/office/drawing/2014/main" val="2959848484"/>
                    </a:ext>
                  </a:extLst>
                </a:gridCol>
                <a:gridCol w="743268">
                  <a:extLst>
                    <a:ext uri="{9D8B030D-6E8A-4147-A177-3AD203B41FA5}">
                      <a16:colId xmlns:a16="http://schemas.microsoft.com/office/drawing/2014/main" val="2674590293"/>
                    </a:ext>
                  </a:extLst>
                </a:gridCol>
                <a:gridCol w="1024255">
                  <a:extLst>
                    <a:ext uri="{9D8B030D-6E8A-4147-A177-3AD203B41FA5}">
                      <a16:colId xmlns:a16="http://schemas.microsoft.com/office/drawing/2014/main" val="2237661978"/>
                    </a:ext>
                  </a:extLst>
                </a:gridCol>
              </a:tblGrid>
              <a:tr h="309540">
                <a:tc>
                  <a:txBody>
                    <a:bodyPr/>
                    <a:lstStyle/>
                    <a:p>
                      <a:r>
                        <a:rPr lang="en-US" sz="1200" dirty="0"/>
                        <a:t>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200" dirty="0"/>
                        <a:t>B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200" dirty="0"/>
                        <a:t>C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200" dirty="0"/>
                        <a:t>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200" dirty="0"/>
                        <a:t>CD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200" dirty="0"/>
                        <a:t>B+CD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200" dirty="0"/>
                        <a:t>A(B+CD)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136022410"/>
                  </a:ext>
                </a:extLst>
              </a:tr>
              <a:tr h="309540">
                <a:tc>
                  <a:txBody>
                    <a:bodyPr/>
                    <a:lstStyle/>
                    <a:p>
                      <a:r>
                        <a:rPr lang="en-US" sz="1200" dirty="0"/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200" dirty="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200" dirty="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200" dirty="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200" dirty="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200" dirty="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200" dirty="0"/>
                        <a:t>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762419281"/>
                  </a:ext>
                </a:extLst>
              </a:tr>
              <a:tr h="309540">
                <a:tc>
                  <a:txBody>
                    <a:bodyPr/>
                    <a:lstStyle/>
                    <a:p>
                      <a:r>
                        <a:rPr lang="en-US" sz="1200" dirty="0"/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200" dirty="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200" dirty="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200" dirty="0"/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200" dirty="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200" dirty="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200" dirty="0"/>
                        <a:t>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391219326"/>
                  </a:ext>
                </a:extLst>
              </a:tr>
              <a:tr h="309540">
                <a:tc>
                  <a:txBody>
                    <a:bodyPr/>
                    <a:lstStyle/>
                    <a:p>
                      <a:r>
                        <a:rPr lang="en-US" sz="1200" dirty="0"/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200" dirty="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200" dirty="0"/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200" dirty="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200" dirty="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200" dirty="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200" dirty="0"/>
                        <a:t>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509729951"/>
                  </a:ext>
                </a:extLst>
              </a:tr>
              <a:tr h="309540">
                <a:tc>
                  <a:txBody>
                    <a:bodyPr/>
                    <a:lstStyle/>
                    <a:p>
                      <a:r>
                        <a:rPr lang="en-US" sz="1200" dirty="0"/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200" dirty="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200" dirty="0"/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200" dirty="0"/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200" dirty="0"/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200" dirty="0"/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200" dirty="0"/>
                        <a:t>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286891927"/>
                  </a:ext>
                </a:extLst>
              </a:tr>
              <a:tr h="309540">
                <a:tc>
                  <a:txBody>
                    <a:bodyPr/>
                    <a:lstStyle/>
                    <a:p>
                      <a:r>
                        <a:rPr lang="en-US" sz="1200" dirty="0"/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200" dirty="0"/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200" dirty="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200" dirty="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200" dirty="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200" dirty="0"/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200" dirty="0"/>
                        <a:t>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35660039"/>
                  </a:ext>
                </a:extLst>
              </a:tr>
              <a:tr h="309540">
                <a:tc>
                  <a:txBody>
                    <a:bodyPr/>
                    <a:lstStyle/>
                    <a:p>
                      <a:r>
                        <a:rPr lang="en-US" sz="1200" dirty="0"/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200" dirty="0"/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200" dirty="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200" dirty="0"/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200" dirty="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200" dirty="0"/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200" dirty="0"/>
                        <a:t>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147050247"/>
                  </a:ext>
                </a:extLst>
              </a:tr>
              <a:tr h="309540">
                <a:tc>
                  <a:txBody>
                    <a:bodyPr/>
                    <a:lstStyle/>
                    <a:p>
                      <a:r>
                        <a:rPr lang="en-US" sz="1200" dirty="0"/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200" dirty="0"/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200" dirty="0"/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200" dirty="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200" dirty="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200" dirty="0"/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200" dirty="0"/>
                        <a:t>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998475646"/>
                  </a:ext>
                </a:extLst>
              </a:tr>
              <a:tr h="309540">
                <a:tc>
                  <a:txBody>
                    <a:bodyPr/>
                    <a:lstStyle/>
                    <a:p>
                      <a:r>
                        <a:rPr lang="en-US" sz="1200" dirty="0"/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200" dirty="0"/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200" dirty="0"/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200" dirty="0"/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200" dirty="0"/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200" dirty="0"/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200" dirty="0"/>
                        <a:t>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040586513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659574036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6880425-5695-4593-A49D-C1D4B8D95C2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Simplification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521FD2C-316C-4851-82DB-B3EB8A22322E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Boolean Algebra</a:t>
            </a:r>
          </a:p>
          <a:p>
            <a:r>
              <a:rPr lang="en-US" dirty="0"/>
              <a:t>Karnaugh Maps</a:t>
            </a:r>
          </a:p>
        </p:txBody>
      </p:sp>
    </p:spTree>
    <p:extLst>
      <p:ext uri="{BB962C8B-B14F-4D97-AF65-F5344CB8AC3E}">
        <p14:creationId xmlns:p14="http://schemas.microsoft.com/office/powerpoint/2010/main" val="2176795521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1F6C433-7C00-48A5-9A14-5CAFC0B3241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Boolean Algebra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4443474-05D5-4534-8A1C-DFB1AD30AFC9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Simplify expressions using the laws and 12 rules</a:t>
            </a:r>
          </a:p>
          <a:p>
            <a:pPr lvl="1"/>
            <a:r>
              <a:rPr lang="en-US" dirty="0"/>
              <a:t>Group terms together that have common terms</a:t>
            </a:r>
          </a:p>
          <a:p>
            <a:pPr lvl="1"/>
            <a:r>
              <a:rPr lang="en-US" dirty="0"/>
              <a:t>Simplify negations using </a:t>
            </a:r>
            <a:r>
              <a:rPr lang="en-US" dirty="0" err="1"/>
              <a:t>DeMorgan’s</a:t>
            </a:r>
            <a:endParaRPr lang="en-US" dirty="0"/>
          </a:p>
          <a:p>
            <a:pPr lvl="1"/>
            <a:r>
              <a:rPr lang="en-US" dirty="0"/>
              <a:t>Remove un-needed terms using the rules</a:t>
            </a:r>
          </a:p>
          <a:p>
            <a:pPr lvl="2"/>
            <a:r>
              <a:rPr lang="en-US" dirty="0"/>
              <a:t>A + 0 = A, A ∙ 1 = A, etc.</a:t>
            </a:r>
          </a:p>
          <a:p>
            <a:pPr lvl="2"/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967617836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F4F8804-45B5-40B3-8AE8-2D28A12E2D2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Examples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7DB3FD8-4AAE-4CEB-AF6C-8857E4E9324E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A’BC + AB’C’ + A’B’C’ + AB’C + ABC</a:t>
            </a:r>
          </a:p>
          <a:p>
            <a:r>
              <a:rPr lang="en-US" dirty="0"/>
              <a:t>(AB)’ + (AC)’ + A’B’C’</a:t>
            </a:r>
          </a:p>
          <a:p>
            <a:r>
              <a:rPr lang="en-US" dirty="0"/>
              <a:t>A + AB + AB’C</a:t>
            </a:r>
          </a:p>
        </p:txBody>
      </p:sp>
    </p:spTree>
    <p:extLst>
      <p:ext uri="{BB962C8B-B14F-4D97-AF65-F5344CB8AC3E}">
        <p14:creationId xmlns:p14="http://schemas.microsoft.com/office/powerpoint/2010/main" val="2611947734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964D410-6C99-4ED3-8241-B76446EA817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Standard Forms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17DA0D1-805C-4E9C-9809-2C2D72928C8C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Sum-of-products (SOP)</a:t>
            </a:r>
          </a:p>
          <a:p>
            <a:endParaRPr lang="en-US" dirty="0"/>
          </a:p>
          <a:p>
            <a:r>
              <a:rPr lang="en-US" dirty="0"/>
              <a:t>Product-of-sums (POS)</a:t>
            </a:r>
          </a:p>
          <a:p>
            <a:endParaRPr lang="en-US" dirty="0"/>
          </a:p>
          <a:p>
            <a:r>
              <a:rPr lang="en-US" dirty="0"/>
              <a:t>Standard forms makes things easier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C171BD2F-1FF8-47C2-8C74-FB045F36BC4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574039" y="1063229"/>
            <a:ext cx="2300145" cy="1102153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8FBC2F9C-62F8-48D4-933D-425202647BAB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574039" y="2235942"/>
            <a:ext cx="3002219" cy="119591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50144773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9116227-CBD8-4B91-B989-BEB17E05A61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SOP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48868F8-7B2D-44DC-9A3C-26823B92E7C7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All terms have + or ∙ between them and no () </a:t>
            </a:r>
          </a:p>
          <a:p>
            <a:r>
              <a:rPr lang="en-US" dirty="0"/>
              <a:t>AB + AC + ABC</a:t>
            </a:r>
          </a:p>
          <a:p>
            <a:r>
              <a:rPr lang="en-US" dirty="0"/>
              <a:t>A’B + AC + A’B’C’</a:t>
            </a:r>
          </a:p>
          <a:p>
            <a:r>
              <a:rPr lang="en-US" dirty="0"/>
              <a:t>A(B + C) + AB</a:t>
            </a:r>
          </a:p>
          <a:p>
            <a:r>
              <a:rPr lang="en-US" dirty="0"/>
              <a:t>(AB)’ + AC</a:t>
            </a:r>
          </a:p>
          <a:p>
            <a:endParaRPr lang="en-US" dirty="0"/>
          </a:p>
        </p:txBody>
      </p:sp>
      <p:pic>
        <p:nvPicPr>
          <p:cNvPr id="1026" name="Picture 2" descr="Green Check Mark Logo Template Illustration Design. Vector EPS 10. - Download Free Vector Art ...">
            <a:extLst>
              <a:ext uri="{FF2B5EF4-FFF2-40B4-BE49-F238E27FC236}">
                <a16:creationId xmlns:a16="http://schemas.microsoft.com/office/drawing/2014/main" id="{5BA390C5-0D22-4C5E-A6E9-7402A7C3792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757716" y="1907850"/>
            <a:ext cx="442599" cy="44259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" name="Picture 2" descr="Green Check Mark Logo Template Illustration Design. Vector EPS 10. - Download Free Vector Art ...">
            <a:extLst>
              <a:ext uri="{FF2B5EF4-FFF2-40B4-BE49-F238E27FC236}">
                <a16:creationId xmlns:a16="http://schemas.microsoft.com/office/drawing/2014/main" id="{71DB3376-C083-409F-9568-4A88DCB412E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759800" y="2454788"/>
            <a:ext cx="442599" cy="44259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0" name="Picture 6" descr="Red x mark icon - Free red x mark icons">
            <a:extLst>
              <a:ext uri="{FF2B5EF4-FFF2-40B4-BE49-F238E27FC236}">
                <a16:creationId xmlns:a16="http://schemas.microsoft.com/office/drawing/2014/main" id="{5683EF50-992B-4E40-A4FB-7D78C6DDB70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759800" y="3029798"/>
            <a:ext cx="442738" cy="44273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8" name="Picture 6" descr="Red x mark icon - Free red x mark icons">
            <a:extLst>
              <a:ext uri="{FF2B5EF4-FFF2-40B4-BE49-F238E27FC236}">
                <a16:creationId xmlns:a16="http://schemas.microsoft.com/office/drawing/2014/main" id="{8F828A81-3F67-4C25-A7BF-78A7DB5546E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759800" y="3624936"/>
            <a:ext cx="442738" cy="44273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63605357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D61F53A-40FB-4CC9-902B-48CBA05AEFB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Making SOP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F86C36F-8000-4B45-9283-56E7B15C50FD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Distribute and </a:t>
            </a:r>
            <a:r>
              <a:rPr lang="en-US" dirty="0" err="1"/>
              <a:t>DeMorgan’s</a:t>
            </a:r>
            <a:endParaRPr lang="en-US" dirty="0"/>
          </a:p>
          <a:p>
            <a:r>
              <a:rPr lang="en-US" dirty="0"/>
              <a:t>A(B + C) + AB = AB + AC</a:t>
            </a:r>
          </a:p>
          <a:p>
            <a:r>
              <a:rPr lang="en-US" dirty="0"/>
              <a:t>(AB)’ + AC = A’ + B’ + AC</a:t>
            </a:r>
          </a:p>
          <a:p>
            <a:endParaRPr lang="en-US" dirty="0"/>
          </a:p>
        </p:txBody>
      </p:sp>
      <p:pic>
        <p:nvPicPr>
          <p:cNvPr id="4" name="Picture 2" descr="Green Check Mark Logo Template Illustration Design. Vector EPS 10. - Download Free Vector Art ...">
            <a:extLst>
              <a:ext uri="{FF2B5EF4-FFF2-40B4-BE49-F238E27FC236}">
                <a16:creationId xmlns:a16="http://schemas.microsoft.com/office/drawing/2014/main" id="{D9538E97-F8EF-49D4-9EB6-9E1777AE6FC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166026" y="2454788"/>
            <a:ext cx="442599" cy="44259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" name="Picture 2" descr="Green Check Mark Logo Template Illustration Design. Vector EPS 10. - Download Free Vector Art ...">
            <a:extLst>
              <a:ext uri="{FF2B5EF4-FFF2-40B4-BE49-F238E27FC236}">
                <a16:creationId xmlns:a16="http://schemas.microsoft.com/office/drawing/2014/main" id="{38D9F6B2-A98F-413A-BB98-41205984A48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166026" y="1853298"/>
            <a:ext cx="442599" cy="44259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987417559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FFCC67D-C9F1-4AB9-B46D-B79E0FE692C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Standard SOP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CACCDAF-0662-44A2-ADC2-1F6EA5C8D536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All inputs need to be in each product term</a:t>
            </a:r>
          </a:p>
          <a:p>
            <a:endParaRPr lang="en-US" dirty="0"/>
          </a:p>
          <a:p>
            <a:r>
              <a:rPr lang="en-US" dirty="0"/>
              <a:t>A’BC + AB’C + A’B’C</a:t>
            </a:r>
          </a:p>
          <a:p>
            <a:r>
              <a:rPr lang="en-US" dirty="0"/>
              <a:t>ABC + AB + A’BC’</a:t>
            </a:r>
          </a:p>
        </p:txBody>
      </p:sp>
      <p:pic>
        <p:nvPicPr>
          <p:cNvPr id="4" name="Picture 2" descr="Green Check Mark Logo Template Illustration Design. Vector EPS 10. - Download Free Vector Art ...">
            <a:extLst>
              <a:ext uri="{FF2B5EF4-FFF2-40B4-BE49-F238E27FC236}">
                <a16:creationId xmlns:a16="http://schemas.microsoft.com/office/drawing/2014/main" id="{D999C957-358B-44FC-B9C8-CB05D3CDF7B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72000" y="2454788"/>
            <a:ext cx="442599" cy="44259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" name="Picture 6" descr="Red x mark icon - Free red x mark icons">
            <a:extLst>
              <a:ext uri="{FF2B5EF4-FFF2-40B4-BE49-F238E27FC236}">
                <a16:creationId xmlns:a16="http://schemas.microsoft.com/office/drawing/2014/main" id="{AF599F29-FB02-4118-B395-7BCA1A64256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71861" y="3029798"/>
            <a:ext cx="442738" cy="44273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098812583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4D5E607-ED30-4AFD-AB0F-4EE65EFD749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Expanding SOP to Standard SOP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B92F06D-DAD1-497D-BA70-B85C43F3D24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57200" y="1200151"/>
            <a:ext cx="8229600" cy="3111545"/>
          </a:xfrm>
        </p:spPr>
        <p:txBody>
          <a:bodyPr>
            <a:normAutofit fontScale="92500" lnSpcReduction="10000"/>
          </a:bodyPr>
          <a:lstStyle/>
          <a:p>
            <a:r>
              <a:rPr lang="en-US" dirty="0"/>
              <a:t>Use Rule 6: A + A’ = 1</a:t>
            </a:r>
          </a:p>
          <a:p>
            <a:r>
              <a:rPr lang="en-US" dirty="0"/>
              <a:t>Multiply terms by the missing variable using Rule 6 and expand</a:t>
            </a:r>
          </a:p>
          <a:p>
            <a:r>
              <a:rPr lang="en-US" dirty="0"/>
              <a:t>A’BC + AB + A’BC’</a:t>
            </a:r>
          </a:p>
          <a:p>
            <a:r>
              <a:rPr lang="en-US" dirty="0"/>
              <a:t>AB(C + C’) = ABC + ABC’</a:t>
            </a:r>
          </a:p>
          <a:p>
            <a:r>
              <a:rPr lang="en-US" dirty="0"/>
              <a:t>A’BC + ABC + ABC’ + A’BC’</a:t>
            </a:r>
          </a:p>
        </p:txBody>
      </p:sp>
    </p:spTree>
    <p:extLst>
      <p:ext uri="{BB962C8B-B14F-4D97-AF65-F5344CB8AC3E}">
        <p14:creationId xmlns:p14="http://schemas.microsoft.com/office/powerpoint/2010/main" val="1261324105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06E983C-9825-4B6F-9F38-49FBA4728AD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/>
              <a:t>Why?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3D0A1E1-AFF2-4180-B913-20FA0C6DC8A3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Each term in the final expression is a line in the truth table for a 1</a:t>
            </a:r>
          </a:p>
          <a:p>
            <a:r>
              <a:rPr lang="en-US" dirty="0"/>
              <a:t>You could read the truth table from the expression</a:t>
            </a:r>
          </a:p>
          <a:p>
            <a:r>
              <a:rPr lang="en-US" dirty="0"/>
              <a:t>A’BC + ABC + ABC’ + A’BC’ = 0’11 + 111 + 110’ + 0’10’</a:t>
            </a:r>
          </a:p>
        </p:txBody>
      </p:sp>
    </p:spTree>
    <p:extLst>
      <p:ext uri="{BB962C8B-B14F-4D97-AF65-F5344CB8AC3E}">
        <p14:creationId xmlns:p14="http://schemas.microsoft.com/office/powerpoint/2010/main" val="4196074677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D2798D5-225D-4F49-8EA1-1C8B684D356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Example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AFFEA86-06BE-47E0-AFD1-1F5810615489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AB + AB’CD</a:t>
            </a:r>
          </a:p>
          <a:p>
            <a:r>
              <a:rPr lang="en-US"/>
              <a:t>Expand twice</a:t>
            </a:r>
          </a:p>
        </p:txBody>
      </p:sp>
    </p:spTree>
    <p:extLst>
      <p:ext uri="{BB962C8B-B14F-4D97-AF65-F5344CB8AC3E}">
        <p14:creationId xmlns:p14="http://schemas.microsoft.com/office/powerpoint/2010/main" val="3682727954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42DC304-D197-4082-9744-3E1E0D01868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POS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FFB0CC2-78A2-4E17-9BC4-CD378DB14502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All terms are groupings of +, multiplied together</a:t>
            </a:r>
          </a:p>
          <a:p>
            <a:r>
              <a:rPr lang="en-US" dirty="0"/>
              <a:t>Not can only apply to one input term at a time</a:t>
            </a:r>
          </a:p>
          <a:p>
            <a:r>
              <a:rPr lang="en-US" dirty="0"/>
              <a:t>(A’ + B)(A + B + C’)(A)</a:t>
            </a:r>
          </a:p>
          <a:p>
            <a:r>
              <a:rPr lang="en-US" dirty="0"/>
              <a:t>(A + B)’(AB + C)</a:t>
            </a:r>
          </a:p>
        </p:txBody>
      </p:sp>
      <p:pic>
        <p:nvPicPr>
          <p:cNvPr id="4" name="Picture 2" descr="Green Check Mark Logo Template Illustration Design. Vector EPS 10. - Download Free Vector Art ...">
            <a:extLst>
              <a:ext uri="{FF2B5EF4-FFF2-40B4-BE49-F238E27FC236}">
                <a16:creationId xmlns:a16="http://schemas.microsoft.com/office/drawing/2014/main" id="{21D45479-32B5-45B4-B96C-1C4EBA358B9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72000" y="2965111"/>
            <a:ext cx="442599" cy="44259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" name="Picture 6" descr="Red x mark icon - Free red x mark icons">
            <a:extLst>
              <a:ext uri="{FF2B5EF4-FFF2-40B4-BE49-F238E27FC236}">
                <a16:creationId xmlns:a16="http://schemas.microsoft.com/office/drawing/2014/main" id="{29D38DA0-14D5-40E5-B9CE-C8845526511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71861" y="3519180"/>
            <a:ext cx="442738" cy="44273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572811539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D61F53A-40FB-4CC9-902B-48CBA05AEFB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Making POS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F86C36F-8000-4B45-9283-56E7B15C50FD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Use </a:t>
            </a:r>
            <a:r>
              <a:rPr lang="en-US" dirty="0" err="1"/>
              <a:t>DeMorgan’s</a:t>
            </a:r>
            <a:r>
              <a:rPr lang="en-US" dirty="0"/>
              <a:t> and Rule 12: (A + B)(A + C) = A + BC</a:t>
            </a:r>
          </a:p>
          <a:p>
            <a:r>
              <a:rPr lang="en-US" dirty="0"/>
              <a:t>(A + B)’ = A’B’ = (A’)(B’)</a:t>
            </a:r>
          </a:p>
          <a:p>
            <a:r>
              <a:rPr lang="en-US" dirty="0"/>
              <a:t>(AB + C) = (A + C)(B + C)</a:t>
            </a:r>
          </a:p>
        </p:txBody>
      </p:sp>
      <p:pic>
        <p:nvPicPr>
          <p:cNvPr id="4" name="Picture 2" descr="Green Check Mark Logo Template Illustration Design. Vector EPS 10. - Download Free Vector Art ...">
            <a:extLst>
              <a:ext uri="{FF2B5EF4-FFF2-40B4-BE49-F238E27FC236}">
                <a16:creationId xmlns:a16="http://schemas.microsoft.com/office/drawing/2014/main" id="{D9538E97-F8EF-49D4-9EB6-9E1777AE6FC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166025" y="2432819"/>
            <a:ext cx="442599" cy="44259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" name="Picture 2" descr="Green Check Mark Logo Template Illustration Design. Vector EPS 10. - Download Free Vector Art ...">
            <a:extLst>
              <a:ext uri="{FF2B5EF4-FFF2-40B4-BE49-F238E27FC236}">
                <a16:creationId xmlns:a16="http://schemas.microsoft.com/office/drawing/2014/main" id="{38D9F6B2-A98F-413A-BB98-41205984A48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166024" y="3012340"/>
            <a:ext cx="442599" cy="44259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049966698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FFCC67D-C9F1-4AB9-B46D-B79E0FE692C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Standard POS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CACCDAF-0662-44A2-ADC2-1F6EA5C8D536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All inputs need to be in each sum term</a:t>
            </a:r>
          </a:p>
          <a:p>
            <a:endParaRPr lang="en-US" dirty="0"/>
          </a:p>
          <a:p>
            <a:r>
              <a:rPr lang="en-US" dirty="0"/>
              <a:t>(A’ + B + C)(A + B’ + C)(A’ + B’ + C)</a:t>
            </a:r>
          </a:p>
          <a:p>
            <a:r>
              <a:rPr lang="en-US" dirty="0"/>
              <a:t>(A + B + C)(A + B)(A’ + B + C’)</a:t>
            </a:r>
          </a:p>
        </p:txBody>
      </p:sp>
      <p:pic>
        <p:nvPicPr>
          <p:cNvPr id="4" name="Picture 2" descr="Green Check Mark Logo Template Illustration Design. Vector EPS 10. - Download Free Vector Art ...">
            <a:extLst>
              <a:ext uri="{FF2B5EF4-FFF2-40B4-BE49-F238E27FC236}">
                <a16:creationId xmlns:a16="http://schemas.microsoft.com/office/drawing/2014/main" id="{D999C957-358B-44FC-B9C8-CB05D3CDF7B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001500" y="2471265"/>
            <a:ext cx="442599" cy="44259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" name="Picture 6" descr="Red x mark icon - Free red x mark icons">
            <a:extLst>
              <a:ext uri="{FF2B5EF4-FFF2-40B4-BE49-F238E27FC236}">
                <a16:creationId xmlns:a16="http://schemas.microsoft.com/office/drawing/2014/main" id="{AF599F29-FB02-4118-B395-7BCA1A64256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001361" y="2983077"/>
            <a:ext cx="442738" cy="44273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663840321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4D5E607-ED30-4AFD-AB0F-4EE65EFD749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Expanding POS to Standard POS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B92F06D-DAD1-497D-BA70-B85C43F3D24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57200" y="1200151"/>
            <a:ext cx="8229600" cy="3111545"/>
          </a:xfrm>
        </p:spPr>
        <p:txBody>
          <a:bodyPr>
            <a:normAutofit/>
          </a:bodyPr>
          <a:lstStyle/>
          <a:p>
            <a:r>
              <a:rPr lang="en-US" dirty="0"/>
              <a:t>Use Rule 8: A ∙ A’ = 0 to add terms</a:t>
            </a:r>
          </a:p>
          <a:p>
            <a:r>
              <a:rPr lang="en-US" dirty="0"/>
              <a:t>Expand using Rule 12</a:t>
            </a:r>
          </a:p>
          <a:p>
            <a:r>
              <a:rPr lang="en-US" dirty="0"/>
              <a:t>(A’ + B + C)(A + B)(A’ + B + C’)</a:t>
            </a:r>
          </a:p>
          <a:p>
            <a:r>
              <a:rPr lang="en-US" dirty="0"/>
              <a:t>(A + B + CC’) = (A + B + C)(A + B + C’)</a:t>
            </a:r>
          </a:p>
          <a:p>
            <a:r>
              <a:rPr lang="en-US" dirty="0"/>
              <a:t>(A’ + B + C) (A + B + C)(A + B + C’)(A’ + B + C’)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308495553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06E983C-9825-4B6F-9F38-49FBA4728AD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/>
              <a:t>Why?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3D0A1E1-AFF2-4180-B913-20FA0C6DC8A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57200" y="1200151"/>
            <a:ext cx="8229600" cy="3131569"/>
          </a:xfrm>
        </p:spPr>
        <p:txBody>
          <a:bodyPr>
            <a:normAutofit lnSpcReduction="10000"/>
          </a:bodyPr>
          <a:lstStyle/>
          <a:p>
            <a:r>
              <a:rPr lang="en-US" dirty="0"/>
              <a:t>Each term in the final expression is a line in the truth table for a 0</a:t>
            </a:r>
          </a:p>
          <a:p>
            <a:r>
              <a:rPr lang="en-US" dirty="0"/>
              <a:t>You could read the truth table from the expression</a:t>
            </a:r>
          </a:p>
          <a:p>
            <a:r>
              <a:rPr lang="en-US" dirty="0"/>
              <a:t>(A’ + B + C) (A + B + C)(A + B + C’)(A’ + B + </a:t>
            </a:r>
            <a:r>
              <a:rPr lang="en-US"/>
              <a:t>C’) = </a:t>
            </a:r>
            <a:r>
              <a:rPr lang="en-US" dirty="0"/>
              <a:t>(1’+0+0)(0+0+0)(0+0+1’)(1’+0+1’)</a:t>
            </a:r>
          </a:p>
        </p:txBody>
      </p:sp>
    </p:spTree>
    <p:extLst>
      <p:ext uri="{BB962C8B-B14F-4D97-AF65-F5344CB8AC3E}">
        <p14:creationId xmlns:p14="http://schemas.microsoft.com/office/powerpoint/2010/main" val="2073482425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D2798D5-225D-4F49-8EA1-1C8B684D356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Example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AFFEA86-06BE-47E0-AFD1-1F5810615489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(A + B)(A + B’ + C + D)</a:t>
            </a:r>
          </a:p>
          <a:p>
            <a:r>
              <a:rPr lang="en-US" dirty="0"/>
              <a:t>Expand twice</a:t>
            </a:r>
          </a:p>
        </p:txBody>
      </p:sp>
    </p:spTree>
    <p:extLst>
      <p:ext uri="{BB962C8B-B14F-4D97-AF65-F5344CB8AC3E}">
        <p14:creationId xmlns:p14="http://schemas.microsoft.com/office/powerpoint/2010/main" val="3367035547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B5BEE22-A97B-472A-9236-D2EB670B78D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Reading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E108BC7-4A03-437E-883F-B7AFAE3B6429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This lecture</a:t>
            </a:r>
          </a:p>
          <a:p>
            <a:pPr lvl="1"/>
            <a:r>
              <a:rPr lang="en-US"/>
              <a:t>Sections </a:t>
            </a:r>
            <a:r>
              <a:rPr lang="en-US" dirty="0"/>
              <a:t>4.3-4.6</a:t>
            </a:r>
          </a:p>
          <a:p>
            <a:r>
              <a:rPr lang="en-US" dirty="0"/>
              <a:t>Next lecture</a:t>
            </a:r>
          </a:p>
          <a:p>
            <a:pPr lvl="1"/>
            <a:r>
              <a:rPr lang="en-US" dirty="0"/>
              <a:t>Sections 4.7-4.10</a:t>
            </a:r>
          </a:p>
        </p:txBody>
      </p:sp>
    </p:spTree>
    <p:extLst>
      <p:ext uri="{BB962C8B-B14F-4D97-AF65-F5344CB8AC3E}">
        <p14:creationId xmlns:p14="http://schemas.microsoft.com/office/powerpoint/2010/main" val="2924287693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2.xml><?xml version="1.0" encoding="utf-8"?>
<a:theme xmlns:a="http://schemas.openxmlformats.org/drawingml/2006/main" name="Custom Design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6507</TotalTime>
  <Words>1003</Words>
  <Application>Microsoft Office PowerPoint</Application>
  <PresentationFormat>On-screen Show (16:9)</PresentationFormat>
  <Paragraphs>256</Paragraphs>
  <Slides>26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2</vt:i4>
      </vt:variant>
      <vt:variant>
        <vt:lpstr>Slide Titles</vt:lpstr>
      </vt:variant>
      <vt:variant>
        <vt:i4>26</vt:i4>
      </vt:variant>
    </vt:vector>
  </HeadingPairs>
  <TitlesOfParts>
    <vt:vector size="31" baseType="lpstr">
      <vt:lpstr>Arial</vt:lpstr>
      <vt:lpstr>Calibri</vt:lpstr>
      <vt:lpstr>Cambria Math</vt:lpstr>
      <vt:lpstr>Office Theme</vt:lpstr>
      <vt:lpstr>Custom Design</vt:lpstr>
      <vt:lpstr>CPE201 Digital Design</vt:lpstr>
      <vt:lpstr>Mastery</vt:lpstr>
      <vt:lpstr>Test</vt:lpstr>
      <vt:lpstr>NAND and NOR Equivalents</vt:lpstr>
      <vt:lpstr>DeMorgan’s Theorem</vt:lpstr>
      <vt:lpstr>Examples</vt:lpstr>
      <vt:lpstr>DeMorgan’s and XOR</vt:lpstr>
      <vt:lpstr>Analysis of Circuits</vt:lpstr>
      <vt:lpstr>Analysis of Circuits</vt:lpstr>
      <vt:lpstr>Simplification</vt:lpstr>
      <vt:lpstr>Boolean Algebra</vt:lpstr>
      <vt:lpstr>Examples</vt:lpstr>
      <vt:lpstr>Standard Forms</vt:lpstr>
      <vt:lpstr>SOP</vt:lpstr>
      <vt:lpstr>Making SOP</vt:lpstr>
      <vt:lpstr>Standard SOP</vt:lpstr>
      <vt:lpstr>Expanding SOP to Standard SOP</vt:lpstr>
      <vt:lpstr>Why?</vt:lpstr>
      <vt:lpstr>Example</vt:lpstr>
      <vt:lpstr>POS</vt:lpstr>
      <vt:lpstr>Making POS</vt:lpstr>
      <vt:lpstr>Standard POS</vt:lpstr>
      <vt:lpstr>Expanding POS to Standard POS</vt:lpstr>
      <vt:lpstr>Why?</vt:lpstr>
      <vt:lpstr>Example</vt:lpstr>
      <vt:lpstr>Reading</vt:lpstr>
    </vt:vector>
  </TitlesOfParts>
  <Company>University of Nevada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Jake Kupiec;Integrated Marketing</dc:creator>
  <cp:lastModifiedBy>Benjamin Haas</cp:lastModifiedBy>
  <cp:revision>312</cp:revision>
  <dcterms:created xsi:type="dcterms:W3CDTF">2011-02-22T22:01:47Z</dcterms:created>
  <dcterms:modified xsi:type="dcterms:W3CDTF">2022-02-20T01:28:54Z</dcterms:modified>
</cp:coreProperties>
</file>