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43"/>
  </p:notesMasterIdLst>
  <p:sldIdLst>
    <p:sldId id="337" r:id="rId3"/>
    <p:sldId id="355" r:id="rId4"/>
    <p:sldId id="356" r:id="rId5"/>
    <p:sldId id="357" r:id="rId6"/>
    <p:sldId id="358" r:id="rId7"/>
    <p:sldId id="359" r:id="rId8"/>
    <p:sldId id="360" r:id="rId9"/>
    <p:sldId id="361" r:id="rId10"/>
    <p:sldId id="362" r:id="rId11"/>
    <p:sldId id="363" r:id="rId12"/>
    <p:sldId id="364" r:id="rId13"/>
    <p:sldId id="365" r:id="rId14"/>
    <p:sldId id="366" r:id="rId15"/>
    <p:sldId id="367" r:id="rId16"/>
    <p:sldId id="368" r:id="rId17"/>
    <p:sldId id="369" r:id="rId18"/>
    <p:sldId id="371" r:id="rId19"/>
    <p:sldId id="370" r:id="rId20"/>
    <p:sldId id="372" r:id="rId21"/>
    <p:sldId id="373" r:id="rId22"/>
    <p:sldId id="381" r:id="rId23"/>
    <p:sldId id="375" r:id="rId24"/>
    <p:sldId id="376" r:id="rId25"/>
    <p:sldId id="374" r:id="rId26"/>
    <p:sldId id="377" r:id="rId27"/>
    <p:sldId id="378" r:id="rId28"/>
    <p:sldId id="379" r:id="rId29"/>
    <p:sldId id="380" r:id="rId30"/>
    <p:sldId id="382" r:id="rId31"/>
    <p:sldId id="383" r:id="rId32"/>
    <p:sldId id="384" r:id="rId33"/>
    <p:sldId id="385" r:id="rId34"/>
    <p:sldId id="386" r:id="rId35"/>
    <p:sldId id="387" r:id="rId36"/>
    <p:sldId id="388" r:id="rId37"/>
    <p:sldId id="389" r:id="rId38"/>
    <p:sldId id="390" r:id="rId39"/>
    <p:sldId id="391" r:id="rId40"/>
    <p:sldId id="392" r:id="rId41"/>
    <p:sldId id="354" r:id="rId4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281" autoAdjust="0"/>
    <p:restoredTop sz="94718" autoAdjust="0"/>
  </p:normalViewPr>
  <p:slideViewPr>
    <p:cSldViewPr snapToGrid="0" snapToObjects="1">
      <p:cViewPr varScale="1">
        <p:scale>
          <a:sx n="206" d="100"/>
          <a:sy n="206" d="100"/>
        </p:scale>
        <p:origin x="396" y="11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791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F1B8E4-85D4-5944-99D3-6E8BBA567C32}" type="datetimeFigureOut">
              <a:rPr lang="en-US" smtClean="0"/>
              <a:pPr/>
              <a:t>4/25/2022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233880-2939-3547-96ED-80D56EC616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64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536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751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97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776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64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721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609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5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140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099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777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7225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172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77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410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252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6230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0552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0557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9814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170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731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4311293"/>
            <a:ext cx="9182100" cy="851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0715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885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CPE201</a:t>
            </a:r>
            <a:br>
              <a:rPr lang="en-US" dirty="0"/>
            </a:br>
            <a:r>
              <a:rPr lang="en-US" dirty="0"/>
              <a:t>Digital Design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By Benjamin Haas</a:t>
            </a:r>
          </a:p>
          <a:p>
            <a:endParaRPr lang="en-US" dirty="0"/>
          </a:p>
          <a:p>
            <a:r>
              <a:rPr lang="en-US" dirty="0"/>
              <a:t>Class 25: Counter Design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274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5F34D-F56A-4B2C-BC3C-6CDC7FCDC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E2C53D-3A6C-4F56-9808-1A4D43456D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078173"/>
          </a:xfrm>
        </p:spPr>
        <p:txBody>
          <a:bodyPr/>
          <a:lstStyle/>
          <a:p>
            <a:r>
              <a:rPr lang="en-US" dirty="0"/>
              <a:t>Designing Counters</a:t>
            </a:r>
          </a:p>
          <a:p>
            <a:pPr lvl="1"/>
            <a:r>
              <a:rPr lang="en-US" dirty="0"/>
              <a:t>Examples</a:t>
            </a:r>
          </a:p>
          <a:p>
            <a:r>
              <a:rPr lang="en-US" dirty="0"/>
              <a:t>System Design Example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545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4DBE8-91AC-4D00-B6FA-421C829CE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02BEC-5CC5-4B7F-8622-99CEFF826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5155857" cy="3394472"/>
          </a:xfrm>
        </p:spPr>
        <p:txBody>
          <a:bodyPr/>
          <a:lstStyle/>
          <a:p>
            <a:r>
              <a:rPr lang="en-US" dirty="0"/>
              <a:t>Step 1 - Create state machine</a:t>
            </a:r>
          </a:p>
          <a:p>
            <a:pPr lvl="1"/>
            <a:r>
              <a:rPr lang="en-US" dirty="0"/>
              <a:t>For counters, the state is the output</a:t>
            </a:r>
          </a:p>
          <a:p>
            <a:r>
              <a:rPr lang="en-US" dirty="0"/>
              <a:t>Ex: 3-bit gray code counter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E93149-DBA9-4404-B5DA-FDAA33728A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8950" y="1679262"/>
            <a:ext cx="3394473" cy="339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66CE0-856E-4464-8A21-641029A6B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BCC2F-4DC9-4E3C-9104-BA96A4E672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Step 2 – Next state table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92C8E0-2C4F-47E0-927A-F82CA7359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8950" y="1679262"/>
            <a:ext cx="3394473" cy="33944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742ADB-91ED-4A52-AACB-AEDA21FD1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54" y="1879636"/>
            <a:ext cx="5559001" cy="3263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164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ACE73-A635-4E0C-869C-1659B4BF0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AE2B74-DACA-486F-A7EB-CDE425EB2A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Step 3 – Map state transitions to circuit inputs</a:t>
            </a:r>
          </a:p>
          <a:p>
            <a:pPr lvl="1"/>
            <a:r>
              <a:rPr lang="en-US" dirty="0"/>
              <a:t>JK Flip-flop inputs in this case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C84F70-AD47-4DE1-9F00-D8158EEBB4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4912" y="2627334"/>
            <a:ext cx="4059088" cy="24798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43C048A-5DA8-4869-8F61-982EFB75C3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251" y="2377114"/>
            <a:ext cx="4649876" cy="2730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073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3791B-3974-4DB7-B2EE-BC6344DBF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1EEAFF-6FF8-47CC-97F6-F016D212B7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Step 3b – Table of inputs to create next states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6266E1F-38FB-4259-8705-638306B692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7617393"/>
              </p:ext>
            </p:extLst>
          </p:nvPr>
        </p:nvGraphicFramePr>
        <p:xfrm>
          <a:off x="208006" y="1772095"/>
          <a:ext cx="3236852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793">
                  <a:extLst>
                    <a:ext uri="{9D8B030D-6E8A-4147-A177-3AD203B41FA5}">
                      <a16:colId xmlns:a16="http://schemas.microsoft.com/office/drawing/2014/main" val="3463242520"/>
                    </a:ext>
                  </a:extLst>
                </a:gridCol>
                <a:gridCol w="438468">
                  <a:extLst>
                    <a:ext uri="{9D8B030D-6E8A-4147-A177-3AD203B41FA5}">
                      <a16:colId xmlns:a16="http://schemas.microsoft.com/office/drawing/2014/main" val="3968832669"/>
                    </a:ext>
                  </a:extLst>
                </a:gridCol>
                <a:gridCol w="470218">
                  <a:extLst>
                    <a:ext uri="{9D8B030D-6E8A-4147-A177-3AD203B41FA5}">
                      <a16:colId xmlns:a16="http://schemas.microsoft.com/office/drawing/2014/main" val="2232080256"/>
                    </a:ext>
                  </a:extLst>
                </a:gridCol>
                <a:gridCol w="508318">
                  <a:extLst>
                    <a:ext uri="{9D8B030D-6E8A-4147-A177-3AD203B41FA5}">
                      <a16:colId xmlns:a16="http://schemas.microsoft.com/office/drawing/2014/main" val="3900349236"/>
                    </a:ext>
                  </a:extLst>
                </a:gridCol>
                <a:gridCol w="508318">
                  <a:extLst>
                    <a:ext uri="{9D8B030D-6E8A-4147-A177-3AD203B41FA5}">
                      <a16:colId xmlns:a16="http://schemas.microsoft.com/office/drawing/2014/main" val="2375888559"/>
                    </a:ext>
                  </a:extLst>
                </a:gridCol>
                <a:gridCol w="939737">
                  <a:extLst>
                    <a:ext uri="{9D8B030D-6E8A-4147-A177-3AD203B41FA5}">
                      <a16:colId xmlns:a16="http://schemas.microsoft.com/office/drawing/2014/main" val="3006744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</a:t>
                      </a:r>
                      <a:r>
                        <a:rPr lang="en-US" baseline="-25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K</a:t>
                      </a:r>
                      <a:r>
                        <a:rPr lang="en-US" baseline="-25000" dirty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</a:t>
                      </a:r>
                      <a:r>
                        <a:rPr lang="en-US" baseline="-25000" dirty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</a:t>
                      </a:r>
                      <a:r>
                        <a:rPr lang="en-US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</a:t>
                      </a:r>
                      <a:r>
                        <a:rPr lang="en-US" baseline="-25000" dirty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</a:t>
                      </a:r>
                      <a:r>
                        <a:rPr lang="en-US" baseline="-25000" dirty="0"/>
                        <a:t>0</a:t>
                      </a:r>
                      <a:r>
                        <a:rPr lang="en-US" dirty="0"/>
                        <a:t> next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688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845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043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253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172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434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2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116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717666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44FD1BAC-F8B9-4C48-B42F-248D8371B8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4912" y="2627334"/>
            <a:ext cx="4059088" cy="2479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052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0C8EA-9480-4A0D-8573-501B5726A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EA6E94-2CAA-42BB-AC00-85482D1EC7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Step 4 – Karnaugh Maps</a:t>
            </a:r>
          </a:p>
          <a:p>
            <a:pPr lvl="1"/>
            <a:r>
              <a:rPr lang="en-US" dirty="0"/>
              <a:t>JK FFs are ACTIVE HIGH, so SOP</a:t>
            </a:r>
          </a:p>
        </p:txBody>
      </p:sp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0988933B-E0E4-4A09-AE2A-F2F202E22C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4025856"/>
              </p:ext>
            </p:extLst>
          </p:nvPr>
        </p:nvGraphicFramePr>
        <p:xfrm>
          <a:off x="5851955" y="1726529"/>
          <a:ext cx="3236852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793">
                  <a:extLst>
                    <a:ext uri="{9D8B030D-6E8A-4147-A177-3AD203B41FA5}">
                      <a16:colId xmlns:a16="http://schemas.microsoft.com/office/drawing/2014/main" val="3463242520"/>
                    </a:ext>
                  </a:extLst>
                </a:gridCol>
                <a:gridCol w="438468">
                  <a:extLst>
                    <a:ext uri="{9D8B030D-6E8A-4147-A177-3AD203B41FA5}">
                      <a16:colId xmlns:a16="http://schemas.microsoft.com/office/drawing/2014/main" val="3968832669"/>
                    </a:ext>
                  </a:extLst>
                </a:gridCol>
                <a:gridCol w="470218">
                  <a:extLst>
                    <a:ext uri="{9D8B030D-6E8A-4147-A177-3AD203B41FA5}">
                      <a16:colId xmlns:a16="http://schemas.microsoft.com/office/drawing/2014/main" val="2232080256"/>
                    </a:ext>
                  </a:extLst>
                </a:gridCol>
                <a:gridCol w="508318">
                  <a:extLst>
                    <a:ext uri="{9D8B030D-6E8A-4147-A177-3AD203B41FA5}">
                      <a16:colId xmlns:a16="http://schemas.microsoft.com/office/drawing/2014/main" val="3900349236"/>
                    </a:ext>
                  </a:extLst>
                </a:gridCol>
                <a:gridCol w="508318">
                  <a:extLst>
                    <a:ext uri="{9D8B030D-6E8A-4147-A177-3AD203B41FA5}">
                      <a16:colId xmlns:a16="http://schemas.microsoft.com/office/drawing/2014/main" val="2375888559"/>
                    </a:ext>
                  </a:extLst>
                </a:gridCol>
                <a:gridCol w="939737">
                  <a:extLst>
                    <a:ext uri="{9D8B030D-6E8A-4147-A177-3AD203B41FA5}">
                      <a16:colId xmlns:a16="http://schemas.microsoft.com/office/drawing/2014/main" val="3006744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</a:t>
                      </a:r>
                      <a:r>
                        <a:rPr lang="en-US" baseline="-25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K</a:t>
                      </a:r>
                      <a:r>
                        <a:rPr lang="en-US" baseline="-25000" dirty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</a:t>
                      </a:r>
                      <a:r>
                        <a:rPr lang="en-US" baseline="-25000" dirty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</a:t>
                      </a:r>
                      <a:r>
                        <a:rPr lang="en-US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</a:t>
                      </a:r>
                      <a:r>
                        <a:rPr lang="en-US" baseline="-25000" dirty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</a:t>
                      </a:r>
                      <a:r>
                        <a:rPr lang="en-US" baseline="-25000" dirty="0"/>
                        <a:t>0</a:t>
                      </a:r>
                      <a:r>
                        <a:rPr lang="en-US" dirty="0"/>
                        <a:t> next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688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845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043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253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172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434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2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116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717666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C417DC05-5E69-4103-A5D5-60F66BE7E8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05" y="2209832"/>
            <a:ext cx="4321157" cy="293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804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FCED5-DC15-4625-A1CF-62F21661F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A439C-199A-4A8A-9F6E-C5E6CE60D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Step 5 – Logical Expressions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F8B288-3009-4CE0-9DED-1D4E0AC95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41" y="1964724"/>
            <a:ext cx="4014351" cy="25619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94ACAC6-B7C5-43A2-AD14-00CF1C727C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7157" y="1696511"/>
            <a:ext cx="4999902" cy="3394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549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FCC2E-A870-470C-A7B6-20B73B2B5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CA560-7C24-4982-B78E-BABE5EAA14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Step 6 - Implementation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96F182-1D22-44CA-BF98-F32114E439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69" y="2258197"/>
            <a:ext cx="6384978" cy="27579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C95FB67-F0C1-4C84-9161-55C94D39AE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3630" y="127331"/>
            <a:ext cx="3445810" cy="2199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982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C9C8C-711B-4798-A57C-B0F961AD7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2562C-D558-4DFE-B2A2-1162A87461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3-bit irregular counter</a:t>
            </a:r>
          </a:p>
          <a:p>
            <a:pPr lvl="1"/>
            <a:r>
              <a:rPr lang="en-US" dirty="0"/>
              <a:t>State machine given (step 1)</a:t>
            </a:r>
          </a:p>
          <a:p>
            <a:pPr lvl="1"/>
            <a:r>
              <a:rPr lang="en-US" dirty="0"/>
              <a:t>Implement with D FFs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6FB617-B3AA-4680-BDE9-F65605E121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1267" y="1375173"/>
            <a:ext cx="3133725" cy="321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5850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A8CFE-453F-4898-B4DA-214A79B2B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131FE-705F-4A93-9781-F86B5FBBA1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Step 2 – next state table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AD8154-944A-4254-B726-86FB7F1363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1267" y="1375173"/>
            <a:ext cx="3133725" cy="32194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ECFDCCB-4E30-453F-A672-F337AC8000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26" y="1949278"/>
            <a:ext cx="5590325" cy="2360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084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FF7E1-0F48-4EC3-AA76-B70409492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56E35-87EE-47C7-822D-104A3FA4C1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Step 3b - Table of inputs to create next states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5F4CDC-DC29-4D42-BC4F-E04AC4B4E4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251" y="1852731"/>
            <a:ext cx="4103216" cy="1926127"/>
          </a:xfrm>
          <a:prstGeom prst="rect">
            <a:avLst/>
          </a:prstGeom>
        </p:spPr>
      </p:pic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68DB5AD0-932E-4472-B3F0-C6D46DFD61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3616916"/>
              </p:ext>
            </p:extLst>
          </p:nvPr>
        </p:nvGraphicFramePr>
        <p:xfrm>
          <a:off x="5045676" y="1767906"/>
          <a:ext cx="2865059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68">
                  <a:extLst>
                    <a:ext uri="{9D8B030D-6E8A-4147-A177-3AD203B41FA5}">
                      <a16:colId xmlns:a16="http://schemas.microsoft.com/office/drawing/2014/main" val="3968832669"/>
                    </a:ext>
                  </a:extLst>
                </a:gridCol>
                <a:gridCol w="470218">
                  <a:extLst>
                    <a:ext uri="{9D8B030D-6E8A-4147-A177-3AD203B41FA5}">
                      <a16:colId xmlns:a16="http://schemas.microsoft.com/office/drawing/2014/main" val="2232080256"/>
                    </a:ext>
                  </a:extLst>
                </a:gridCol>
                <a:gridCol w="508318">
                  <a:extLst>
                    <a:ext uri="{9D8B030D-6E8A-4147-A177-3AD203B41FA5}">
                      <a16:colId xmlns:a16="http://schemas.microsoft.com/office/drawing/2014/main" val="3900349236"/>
                    </a:ext>
                  </a:extLst>
                </a:gridCol>
                <a:gridCol w="508318">
                  <a:extLst>
                    <a:ext uri="{9D8B030D-6E8A-4147-A177-3AD203B41FA5}">
                      <a16:colId xmlns:a16="http://schemas.microsoft.com/office/drawing/2014/main" val="2375888559"/>
                    </a:ext>
                  </a:extLst>
                </a:gridCol>
                <a:gridCol w="939737">
                  <a:extLst>
                    <a:ext uri="{9D8B030D-6E8A-4147-A177-3AD203B41FA5}">
                      <a16:colId xmlns:a16="http://schemas.microsoft.com/office/drawing/2014/main" val="3006744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  <a:r>
                        <a:rPr lang="en-US" baseline="-25000" dirty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</a:t>
                      </a:r>
                      <a:r>
                        <a:rPr lang="en-US" baseline="-25000" dirty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</a:t>
                      </a:r>
                      <a:r>
                        <a:rPr lang="en-US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</a:t>
                      </a:r>
                      <a:r>
                        <a:rPr lang="en-US" baseline="-25000" dirty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</a:t>
                      </a:r>
                      <a:r>
                        <a:rPr lang="en-US" baseline="-25000" dirty="0"/>
                        <a:t>0</a:t>
                      </a:r>
                      <a:r>
                        <a:rPr lang="en-US" dirty="0"/>
                        <a:t> next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688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845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043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253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172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4900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0E85A-7DBB-4ED1-99A7-8DAD8F3E1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427D6-BB43-4A2B-BCF2-32632E375A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Step 4 Karnaugh Maps</a:t>
            </a:r>
          </a:p>
          <a:p>
            <a:pPr lvl="1"/>
            <a:r>
              <a:rPr lang="en-US" dirty="0"/>
              <a:t>Pink X’s are Don’t Care because the state is not in the state machine</a:t>
            </a:r>
          </a:p>
          <a:p>
            <a:pPr lvl="1"/>
            <a:r>
              <a:rPr lang="en-US" dirty="0"/>
              <a:t>D FFs are ACTIVE HIGH, so SOP</a:t>
            </a:r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D5A892-2F5A-4C46-B5A2-5B07DDF8FD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4381" y="3177636"/>
            <a:ext cx="5823121" cy="1939145"/>
          </a:xfrm>
          <a:prstGeom prst="rect">
            <a:avLst/>
          </a:prstGeom>
        </p:spPr>
      </p:pic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85FC1F02-3D5A-4E83-90F9-97A5731115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6711008"/>
              </p:ext>
            </p:extLst>
          </p:nvPr>
        </p:nvGraphicFramePr>
        <p:xfrm>
          <a:off x="204916" y="3177636"/>
          <a:ext cx="2865059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68">
                  <a:extLst>
                    <a:ext uri="{9D8B030D-6E8A-4147-A177-3AD203B41FA5}">
                      <a16:colId xmlns:a16="http://schemas.microsoft.com/office/drawing/2014/main" val="3968832669"/>
                    </a:ext>
                  </a:extLst>
                </a:gridCol>
                <a:gridCol w="470218">
                  <a:extLst>
                    <a:ext uri="{9D8B030D-6E8A-4147-A177-3AD203B41FA5}">
                      <a16:colId xmlns:a16="http://schemas.microsoft.com/office/drawing/2014/main" val="2232080256"/>
                    </a:ext>
                  </a:extLst>
                </a:gridCol>
                <a:gridCol w="508318">
                  <a:extLst>
                    <a:ext uri="{9D8B030D-6E8A-4147-A177-3AD203B41FA5}">
                      <a16:colId xmlns:a16="http://schemas.microsoft.com/office/drawing/2014/main" val="3900349236"/>
                    </a:ext>
                  </a:extLst>
                </a:gridCol>
                <a:gridCol w="508318">
                  <a:extLst>
                    <a:ext uri="{9D8B030D-6E8A-4147-A177-3AD203B41FA5}">
                      <a16:colId xmlns:a16="http://schemas.microsoft.com/office/drawing/2014/main" val="2375888559"/>
                    </a:ext>
                  </a:extLst>
                </a:gridCol>
                <a:gridCol w="939737">
                  <a:extLst>
                    <a:ext uri="{9D8B030D-6E8A-4147-A177-3AD203B41FA5}">
                      <a16:colId xmlns:a16="http://schemas.microsoft.com/office/drawing/2014/main" val="3006744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  <a:r>
                        <a:rPr lang="en-US" baseline="-25000" dirty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</a:t>
                      </a:r>
                      <a:r>
                        <a:rPr lang="en-US" baseline="-25000" dirty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</a:t>
                      </a:r>
                      <a:r>
                        <a:rPr lang="en-US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</a:t>
                      </a:r>
                      <a:r>
                        <a:rPr lang="en-US" baseline="-25000" dirty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</a:t>
                      </a:r>
                      <a:r>
                        <a:rPr lang="en-US" baseline="-25000" dirty="0"/>
                        <a:t>0</a:t>
                      </a:r>
                      <a:r>
                        <a:rPr lang="en-US" dirty="0"/>
                        <a:t> next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688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845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043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253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172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74972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2A8AA-729D-4B6D-95E4-4AAAA2131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E636AB-D791-40F0-9D0B-98500DABF4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Step 5 – Logical Expressions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81CBB3-E89A-4A22-BF9A-8564F9F933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7545" y="500062"/>
            <a:ext cx="2324100" cy="13811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339847E-6402-4451-90C8-583E30D8E9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477" y="2175270"/>
            <a:ext cx="8768227" cy="2919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9478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E8113-430D-4440-BD51-0F78AB91C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A280F3-32D4-40B0-8CF0-FDC71C7B07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Step 6 - Implementation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A26DB0-3EDB-4EE9-8841-714FB0A648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58" y="1823983"/>
            <a:ext cx="7154047" cy="32316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53A4E6B-1AC3-410E-BB0F-F1D4CE0B85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9966" y="333245"/>
            <a:ext cx="2324100" cy="138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0884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BCF8A-943A-4D11-A1B5-B20B9483E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48CAF8-6949-4084-9EF2-45FA92E2A5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3-bit Gray Code up/down counter</a:t>
            </a:r>
          </a:p>
          <a:p>
            <a:pPr lvl="1"/>
            <a:r>
              <a:rPr lang="en-US" dirty="0"/>
              <a:t>State machine given (step 1)</a:t>
            </a:r>
          </a:p>
          <a:p>
            <a:pPr lvl="1"/>
            <a:r>
              <a:rPr lang="en-US" dirty="0"/>
              <a:t>Implement with JK FFs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647F82-8BC6-4653-B2E2-09980A06EC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8401" y="1763925"/>
            <a:ext cx="3326775" cy="3333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0915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1CDD2-E85E-48EA-8A10-F48EE13C1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FCB1A7-5F61-4B5D-BFD2-B3A03F7FF1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Step 2 – Next state table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3711CB-9107-4CC8-814F-BC9A8D4079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1099" y="2242751"/>
            <a:ext cx="5671690" cy="27802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AD394D-C8D5-439B-9A1E-FF6E3A3C5D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39211"/>
            <a:ext cx="3326775" cy="3333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810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1E9B3-A71A-461A-A98A-E05EFDBD3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3778AC-F1A4-47CE-BE55-40476929C7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Consider the up/down’ bit to be part of the state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E02B6C-D023-4A12-8ED3-A78FFB3B27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342" y="1727924"/>
            <a:ext cx="5139225" cy="341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0906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42E75-DBF9-479C-B6EB-28AE12398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C077AB-1574-48FB-91FB-E1C3ADCD79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Step 3b – Same process as before</a:t>
            </a:r>
          </a:p>
          <a:p>
            <a:r>
              <a:rPr lang="en-US" dirty="0"/>
              <a:t>Step 4 – Karnaugh Maps for 4 inputs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47C6D9-3E8D-4714-B88A-01A340C230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79942"/>
            <a:ext cx="4759406" cy="286355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C859D2B-454C-4A72-961E-6422166CCB6E}"/>
              </a:ext>
            </a:extLst>
          </p:cNvPr>
          <p:cNvSpPr txBox="1"/>
          <p:nvPr/>
        </p:nvSpPr>
        <p:spPr>
          <a:xfrm>
            <a:off x="5276335" y="2706130"/>
            <a:ext cx="37719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Step 5 and Step 6 are the same process as before</a:t>
            </a:r>
          </a:p>
        </p:txBody>
      </p:sp>
    </p:spTree>
    <p:extLst>
      <p:ext uri="{BB962C8B-B14F-4D97-AF65-F5344CB8AC3E}">
        <p14:creationId xmlns:p14="http://schemas.microsoft.com/office/powerpoint/2010/main" val="42321100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6FBDA-4F5E-42F0-ABA2-440D8244D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Signal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EF30C9-FBC7-4352-B948-F750E74E7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07528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Lights at a busy road perpendicular to a side street</a:t>
            </a:r>
          </a:p>
          <a:p>
            <a:r>
              <a:rPr lang="en-US" dirty="0"/>
              <a:t>Requirements:</a:t>
            </a:r>
          </a:p>
          <a:p>
            <a:pPr lvl="1"/>
            <a:r>
              <a:rPr lang="en-US" dirty="0"/>
              <a:t>Green light on main for at least 25s before a change</a:t>
            </a:r>
          </a:p>
          <a:p>
            <a:pPr lvl="1"/>
            <a:r>
              <a:rPr lang="en-US" dirty="0"/>
              <a:t>Green light on side street as long as there are vehicles, up to 25s max</a:t>
            </a:r>
          </a:p>
          <a:p>
            <a:pPr lvl="1"/>
            <a:r>
              <a:rPr lang="en-US" dirty="0"/>
              <a:t>Yellow for 4s on both streets</a:t>
            </a:r>
          </a:p>
        </p:txBody>
      </p:sp>
    </p:spTree>
    <p:extLst>
      <p:ext uri="{BB962C8B-B14F-4D97-AF65-F5344CB8AC3E}">
        <p14:creationId xmlns:p14="http://schemas.microsoft.com/office/powerpoint/2010/main" val="8807604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A724F-3BC6-4751-93D9-5030D9279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Signal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1C2AB7-4E3F-4333-BBA9-EBBDC8B88B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Inputs:</a:t>
            </a:r>
          </a:p>
          <a:p>
            <a:pPr lvl="1"/>
            <a:r>
              <a:rPr lang="en-US" dirty="0"/>
              <a:t>Vehicle sensor input (1 = vehicle present)</a:t>
            </a:r>
          </a:p>
          <a:p>
            <a:pPr lvl="1"/>
            <a:r>
              <a:rPr lang="en-US" dirty="0"/>
              <a:t>System clock (1Hz)</a:t>
            </a:r>
          </a:p>
          <a:p>
            <a:r>
              <a:rPr lang="en-US" dirty="0"/>
              <a:t>Outputs:</a:t>
            </a:r>
          </a:p>
          <a:p>
            <a:pPr lvl="1"/>
            <a:r>
              <a:rPr lang="en-US" dirty="0"/>
              <a:t>Red, yellow, green signals for both streets (1 = on)</a:t>
            </a:r>
          </a:p>
        </p:txBody>
      </p:sp>
    </p:spTree>
    <p:extLst>
      <p:ext uri="{BB962C8B-B14F-4D97-AF65-F5344CB8AC3E}">
        <p14:creationId xmlns:p14="http://schemas.microsoft.com/office/powerpoint/2010/main" val="40364011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5ECF1-3C9B-4052-A935-06039097F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Signal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7360A-61CD-4022-8347-557BCF241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4751173" cy="3394472"/>
          </a:xfrm>
        </p:spPr>
        <p:txBody>
          <a:bodyPr/>
          <a:lstStyle/>
          <a:p>
            <a:r>
              <a:rPr lang="en-US" dirty="0"/>
              <a:t>Basic state machine</a:t>
            </a:r>
          </a:p>
          <a:p>
            <a:pPr lvl="1"/>
            <a:r>
              <a:rPr lang="en-US" dirty="0"/>
              <a:t>You know how traffic lights work</a:t>
            </a:r>
          </a:p>
          <a:p>
            <a:pPr lvl="1"/>
            <a:r>
              <a:rPr lang="en-US" dirty="0"/>
              <a:t>Also added gray code to represent each state as a number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F4F8AF-0247-45A0-AD6E-3CEDF7D1BF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240" y="1434378"/>
            <a:ext cx="3563846" cy="3554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9067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81C1B-9DAF-4FEC-A598-002F89A0C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Signal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39297F-33A2-473F-82E2-685D6919E0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Let’s describe the transitions</a:t>
            </a:r>
          </a:p>
          <a:p>
            <a:pPr lvl="1"/>
            <a:r>
              <a:rPr lang="en-US" dirty="0"/>
              <a:t>First state is ‘normal’, takes a vehicle on side street and 25s to have passed to change to next state</a:t>
            </a:r>
          </a:p>
          <a:p>
            <a:pPr lvl="1"/>
            <a:r>
              <a:rPr lang="en-US" dirty="0"/>
              <a:t>Second state, wait for 4s on yellow</a:t>
            </a:r>
          </a:p>
          <a:p>
            <a:pPr lvl="1"/>
            <a:r>
              <a:rPr lang="en-US" dirty="0"/>
              <a:t>Third state, stay here as long as a vehicle is present and it is less than 25s in this state</a:t>
            </a:r>
          </a:p>
          <a:p>
            <a:pPr lvl="1"/>
            <a:r>
              <a:rPr lang="en-US" dirty="0"/>
              <a:t>Fourth state, same as second state</a:t>
            </a:r>
          </a:p>
        </p:txBody>
      </p:sp>
    </p:spTree>
    <p:extLst>
      <p:ext uri="{BB962C8B-B14F-4D97-AF65-F5344CB8AC3E}">
        <p14:creationId xmlns:p14="http://schemas.microsoft.com/office/powerpoint/2010/main" val="26814068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93F1E-E0D9-451F-836D-CBB7DC7C8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Signal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6C9557-FB94-4DC6-BC40-74B2BC4E64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Now make some inputs/variables for the state machine</a:t>
            </a:r>
          </a:p>
          <a:p>
            <a:pPr lvl="1"/>
            <a:r>
              <a:rPr lang="en-US" dirty="0"/>
              <a:t>Make from state transitions, make vars binary</a:t>
            </a:r>
          </a:p>
          <a:p>
            <a:pPr lvl="1"/>
            <a:r>
              <a:rPr lang="en-US" dirty="0"/>
              <a:t>V</a:t>
            </a:r>
            <a:r>
              <a:rPr lang="en-US" baseline="-25000" dirty="0"/>
              <a:t>S</a:t>
            </a:r>
            <a:r>
              <a:rPr lang="en-US" dirty="0"/>
              <a:t> = vehicle present on side street</a:t>
            </a:r>
          </a:p>
          <a:p>
            <a:pPr lvl="1"/>
            <a:r>
              <a:rPr lang="en-US" dirty="0"/>
              <a:t>T</a:t>
            </a:r>
            <a:r>
              <a:rPr lang="en-US" baseline="-25000" dirty="0"/>
              <a:t>L</a:t>
            </a:r>
            <a:r>
              <a:rPr lang="en-US" dirty="0"/>
              <a:t> = long timer (25s) is on</a:t>
            </a:r>
          </a:p>
          <a:p>
            <a:pPr lvl="1"/>
            <a:r>
              <a:rPr lang="en-US" dirty="0"/>
              <a:t>T</a:t>
            </a:r>
            <a:r>
              <a:rPr lang="en-US" baseline="-25000" dirty="0"/>
              <a:t>S</a:t>
            </a:r>
            <a:r>
              <a:rPr lang="en-US" dirty="0"/>
              <a:t> = short timer (4s) is on</a:t>
            </a:r>
          </a:p>
        </p:txBody>
      </p:sp>
    </p:spTree>
    <p:extLst>
      <p:ext uri="{BB962C8B-B14F-4D97-AF65-F5344CB8AC3E}">
        <p14:creationId xmlns:p14="http://schemas.microsoft.com/office/powerpoint/2010/main" val="40409506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0856A-21A8-4F67-8AA1-F0F78BE75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Signal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321C7F-3FB2-43C8-8034-1C35AAC9D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4735872" cy="3394472"/>
          </a:xfrm>
        </p:spPr>
        <p:txBody>
          <a:bodyPr/>
          <a:lstStyle/>
          <a:p>
            <a:r>
              <a:rPr lang="en-US" dirty="0"/>
              <a:t>Note that each transition condition is literally the NOT of the looping condition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AE47E2-5011-4F04-A1DB-5935DC6931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3072" y="1232585"/>
            <a:ext cx="3826902" cy="388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790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D0C3E-7103-4947-A144-DC5C3EEB7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Signal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635E23-17B2-4462-B5FE-74BD0CD8E5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controller can be broken into several parts</a:t>
            </a:r>
          </a:p>
          <a:p>
            <a:pPr lvl="1"/>
            <a:r>
              <a:rPr lang="en-US" dirty="0"/>
              <a:t>Sequential logic - takes in all inputs on state machine and outputs state gray code</a:t>
            </a:r>
          </a:p>
          <a:p>
            <a:pPr lvl="1"/>
            <a:r>
              <a:rPr lang="en-US" dirty="0"/>
              <a:t>Combinational Logic – decodes state, triggers timers, and creates light outputs</a:t>
            </a:r>
          </a:p>
          <a:p>
            <a:pPr lvl="1"/>
            <a:r>
              <a:rPr lang="en-US" dirty="0"/>
              <a:t>Timers – input triggers and clock, outputs for if each timer is running  (creates T</a:t>
            </a:r>
            <a:r>
              <a:rPr lang="en-US" baseline="-25000" dirty="0"/>
              <a:t>L</a:t>
            </a:r>
            <a:r>
              <a:rPr lang="en-US" dirty="0"/>
              <a:t> and T</a:t>
            </a:r>
            <a:r>
              <a:rPr lang="en-US" baseline="-25000" dirty="0"/>
              <a:t>S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850672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0AC61-04EE-4329-BC2B-35D7FCC09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Signal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75356C-7AC1-4EEC-A6DD-265CA48306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Break each block down until it does one thing</a:t>
            </a:r>
          </a:p>
          <a:p>
            <a:pPr lvl="1"/>
            <a:r>
              <a:rPr lang="en-US" dirty="0"/>
              <a:t>Sequential is counter</a:t>
            </a:r>
          </a:p>
          <a:p>
            <a:pPr lvl="1"/>
            <a:r>
              <a:rPr lang="en-US" dirty="0"/>
              <a:t>Timers</a:t>
            </a:r>
          </a:p>
          <a:p>
            <a:pPr lvl="1"/>
            <a:r>
              <a:rPr lang="en-US" dirty="0"/>
              <a:t>Combination still</a:t>
            </a:r>
          </a:p>
          <a:p>
            <a:pPr marL="457200" lvl="1" indent="0">
              <a:buNone/>
            </a:pPr>
            <a:r>
              <a:rPr lang="en-US" dirty="0"/>
              <a:t>	does too much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63F9B1-6FA3-40F8-A845-9EEBA0F7B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4354" y="2174789"/>
            <a:ext cx="5289645" cy="29259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1E1A25-79FD-4FA1-89AE-FC49C17F0F7D}"/>
              </a:ext>
            </a:extLst>
          </p:cNvPr>
          <p:cNvSpPr txBox="1"/>
          <p:nvPr/>
        </p:nvSpPr>
        <p:spPr>
          <a:xfrm>
            <a:off x="4914899" y="1776257"/>
            <a:ext cx="25825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Block Diagram</a:t>
            </a:r>
          </a:p>
        </p:txBody>
      </p:sp>
    </p:spTree>
    <p:extLst>
      <p:ext uri="{BB962C8B-B14F-4D97-AF65-F5344CB8AC3E}">
        <p14:creationId xmlns:p14="http://schemas.microsoft.com/office/powerpoint/2010/main" val="33942798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C2080-3667-45C8-9C55-5504A4809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Signal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1EBA04-DBE4-4EDC-A7C1-B5FD32AF9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703" y="1200151"/>
            <a:ext cx="8316097" cy="3394472"/>
          </a:xfrm>
        </p:spPr>
        <p:txBody>
          <a:bodyPr/>
          <a:lstStyle/>
          <a:p>
            <a:r>
              <a:rPr lang="en-US" dirty="0"/>
              <a:t>Do your thinking in blocks to simplify problems</a:t>
            </a:r>
          </a:p>
          <a:p>
            <a:pPr lvl="1"/>
            <a:r>
              <a:rPr lang="en-US" dirty="0"/>
              <a:t>State decoder – current state is HIGH</a:t>
            </a:r>
          </a:p>
          <a:p>
            <a:pPr lvl="1"/>
            <a:r>
              <a:rPr lang="en-US" dirty="0"/>
              <a:t>State directly ties</a:t>
            </a:r>
          </a:p>
          <a:p>
            <a:pPr marL="457200" lvl="1" indent="0">
              <a:buNone/>
            </a:pPr>
            <a:r>
              <a:rPr lang="en-US" dirty="0"/>
              <a:t>	to light colors and</a:t>
            </a:r>
          </a:p>
          <a:p>
            <a:pPr marL="457200" lvl="1" indent="0">
              <a:buNone/>
            </a:pPr>
            <a:r>
              <a:rPr lang="en-US" dirty="0"/>
              <a:t>	starts a timer</a:t>
            </a:r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56BDA9-905E-45A5-AAFA-A076115B3A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6076" y="2495747"/>
            <a:ext cx="4707924" cy="263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7606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9474F-A549-400E-BD48-7D1F75567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Signal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311A8-6028-4B5F-805E-925A8E3DA2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State decoder from truth table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B31C79-3EDF-4377-A076-4A11FC394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084" y="2169010"/>
            <a:ext cx="4339926" cy="17370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5B59359-BE19-48DA-84A5-51BF423724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0074" y="2041953"/>
            <a:ext cx="4633926" cy="20607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EB8DC3-E54A-49E6-B276-9B7322A345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6310" y="608570"/>
            <a:ext cx="2499182" cy="139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6634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A2789-593A-422D-9A29-12EAC2415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Signal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E5D527-FA45-4C91-A457-9EB527E2C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6444049" cy="339447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Inputs/Outputs are not usually named the same</a:t>
            </a:r>
          </a:p>
          <a:p>
            <a:r>
              <a:rPr lang="en-US" dirty="0"/>
              <a:t>MR = L3 + L4</a:t>
            </a:r>
          </a:p>
          <a:p>
            <a:r>
              <a:rPr lang="en-US" dirty="0"/>
              <a:t>MY = L2</a:t>
            </a:r>
          </a:p>
          <a:p>
            <a:r>
              <a:rPr lang="en-US" dirty="0"/>
              <a:t>MG = L1</a:t>
            </a:r>
          </a:p>
          <a:p>
            <a:r>
              <a:rPr lang="en-US" dirty="0"/>
              <a:t>SR = L1 + L2</a:t>
            </a:r>
          </a:p>
          <a:p>
            <a:r>
              <a:rPr lang="en-US" dirty="0"/>
              <a:t>SY = L4</a:t>
            </a:r>
          </a:p>
          <a:p>
            <a:r>
              <a:rPr lang="en-US" dirty="0"/>
              <a:t>SG = L3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8AB932-294A-442A-BC88-47DFCDB0B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6310" y="608570"/>
            <a:ext cx="2499182" cy="13974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DEDEF76-E89D-4E3F-AFD0-C3C64B0005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9364" y="2025974"/>
            <a:ext cx="2970721" cy="29630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421257-CE0C-401E-84D8-7353E81C95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7849" y="2358016"/>
            <a:ext cx="3411365" cy="188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8019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5BF5A-E9E2-4150-90C0-DE89BBD10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Signal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3A218E-2BB7-41D5-98DC-87746E9D12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S1 and S3 start long timer</a:t>
            </a:r>
          </a:p>
          <a:p>
            <a:r>
              <a:rPr lang="en-US" dirty="0"/>
              <a:t>S2 and S4 start short timer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DEC6B1-B246-4F04-A501-388234662C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6310" y="608570"/>
            <a:ext cx="2499182" cy="13974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FCCB201-DD8A-4C17-A13D-7AE7A93894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8950" y="2182210"/>
            <a:ext cx="2891023" cy="29334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DE7B41E-A511-49A1-8950-5CF4075CEC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708" y="2821202"/>
            <a:ext cx="516255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9196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F0325-BE04-4275-9A36-DBE54F42A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Signal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68CCC7-EC87-4EBA-9A8D-8C95F15940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TS and TL are high when timer is running, just like a one shot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E6028A-A6EE-4809-8B14-8CDEE6AB45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4354" y="2174789"/>
            <a:ext cx="5289645" cy="29259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9DD04F9-8406-4CA2-A4CF-06D0AF767E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61735"/>
            <a:ext cx="3813941" cy="1551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7685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A24F8-50C7-4A98-8B3C-C57E429B6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Signal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0C1B2C-C497-459A-8512-92E42C7D4C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</a:t>
            </a:r>
            <a:r>
              <a:rPr lang="en-US" baseline="-25000" dirty="0" err="1"/>
              <a:t>W</a:t>
            </a:r>
            <a:r>
              <a:rPr lang="en-US" dirty="0"/>
              <a:t> = 0.7RC</a:t>
            </a:r>
            <a:endParaRPr lang="en-US" baseline="-25000" dirty="0"/>
          </a:p>
          <a:p>
            <a:r>
              <a:rPr lang="en-US" dirty="0"/>
              <a:t>4s = 0.7R</a:t>
            </a:r>
            <a:r>
              <a:rPr lang="en-US" baseline="-25000" dirty="0"/>
              <a:t>4s</a:t>
            </a:r>
            <a:r>
              <a:rPr lang="en-US" dirty="0"/>
              <a:t>C</a:t>
            </a:r>
            <a:r>
              <a:rPr lang="en-US" baseline="-25000" dirty="0"/>
              <a:t>4s</a:t>
            </a:r>
            <a:endParaRPr lang="en-US" dirty="0"/>
          </a:p>
          <a:p>
            <a:r>
              <a:rPr lang="en-US" dirty="0"/>
              <a:t>If C</a:t>
            </a:r>
            <a:r>
              <a:rPr lang="en-US" baseline="-25000" dirty="0"/>
              <a:t>4s</a:t>
            </a:r>
            <a:r>
              <a:rPr lang="en-US" dirty="0"/>
              <a:t> = 1000µF, then R</a:t>
            </a:r>
            <a:r>
              <a:rPr lang="en-US" baseline="-25000" dirty="0"/>
              <a:t>4s</a:t>
            </a:r>
            <a:r>
              <a:rPr lang="en-US" dirty="0"/>
              <a:t> = 5,714</a:t>
            </a:r>
            <a:r>
              <a:rPr lang="el-GR" dirty="0"/>
              <a:t>Ω</a:t>
            </a:r>
            <a:endParaRPr lang="en-US" dirty="0"/>
          </a:p>
          <a:p>
            <a:r>
              <a:rPr lang="en-US" dirty="0"/>
              <a:t>25s = 0.7R</a:t>
            </a:r>
            <a:r>
              <a:rPr lang="en-US" baseline="-25000" dirty="0"/>
              <a:t>25s</a:t>
            </a:r>
            <a:r>
              <a:rPr lang="en-US" dirty="0"/>
              <a:t>C</a:t>
            </a:r>
            <a:r>
              <a:rPr lang="en-US" baseline="-25000" dirty="0"/>
              <a:t>25s</a:t>
            </a:r>
            <a:endParaRPr lang="en-US" dirty="0"/>
          </a:p>
          <a:p>
            <a:r>
              <a:rPr lang="en-US" dirty="0"/>
              <a:t>If C</a:t>
            </a:r>
            <a:r>
              <a:rPr lang="en-US" baseline="-25000" dirty="0"/>
              <a:t>25s</a:t>
            </a:r>
            <a:r>
              <a:rPr lang="en-US" dirty="0"/>
              <a:t> = 1000µF, then R</a:t>
            </a:r>
            <a:r>
              <a:rPr lang="en-US" baseline="-25000" dirty="0"/>
              <a:t>25s</a:t>
            </a:r>
            <a:r>
              <a:rPr lang="en-US" dirty="0"/>
              <a:t> = 35,714</a:t>
            </a:r>
            <a:r>
              <a:rPr lang="el-GR" dirty="0"/>
              <a:t>Ω</a:t>
            </a:r>
            <a:endParaRPr lang="en-US" dirty="0"/>
          </a:p>
          <a:p>
            <a:endParaRPr lang="en-US" baseline="-25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6925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FB92F-398E-4B6F-AD86-8606652A5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Signal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83A79-7DDC-4309-81D0-84C74D1407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chunk left, it’s a 2-bit counter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0D3736-2797-424A-AB7F-19040FF79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4354" y="2174789"/>
            <a:ext cx="5289645" cy="29259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BCF9BD5-DD26-4193-9AAE-43FF348327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85" y="2520778"/>
            <a:ext cx="3812802" cy="190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6389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DEEEA-11D3-46E3-9F67-B12318428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Signal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7F22BA-8F50-4536-B899-C14C2B246D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We’ll use D FFs</a:t>
            </a:r>
          </a:p>
          <a:p>
            <a:pPr lvl="1"/>
            <a:r>
              <a:rPr lang="en-US" dirty="0"/>
              <a:t>Arbitrarily pick system clock at 10kHz</a:t>
            </a:r>
          </a:p>
          <a:p>
            <a:pPr lvl="1"/>
            <a:r>
              <a:rPr lang="en-US" dirty="0"/>
              <a:t>Step 1 - State machine is given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BDF479-D688-423C-A5ED-7639C699E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55" y="2770107"/>
            <a:ext cx="5174392" cy="22868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DDBFD3-30FD-4DAD-A487-309D216235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0770" y="2276732"/>
            <a:ext cx="2719315" cy="2712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9486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36D48-12DE-4B4E-A11B-7B2FEAAC7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Signal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18A957-F5CC-429C-ABC4-8DCC79A5EA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Step 2- Next state table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F6E63D-FD84-4991-B1DC-4CDBAA77F4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0210" y="2021106"/>
            <a:ext cx="5603789" cy="2990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4947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2FA6D-F153-4CAF-A52F-ED6E26C5C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Signal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DD30AA-6C90-4E1D-9ADB-1E4B562251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Karnaugh maps would be very complicated with 5 variables (G</a:t>
            </a:r>
            <a:r>
              <a:rPr lang="en-US" baseline="-25000" dirty="0"/>
              <a:t>1</a:t>
            </a:r>
            <a:r>
              <a:rPr lang="en-US" dirty="0"/>
              <a:t>, G</a:t>
            </a:r>
            <a:r>
              <a:rPr lang="en-US" baseline="-25000" dirty="0"/>
              <a:t>0</a:t>
            </a:r>
            <a:r>
              <a:rPr lang="en-US" dirty="0"/>
              <a:t>, V</a:t>
            </a:r>
            <a:r>
              <a:rPr lang="en-US" baseline="-25000" dirty="0"/>
              <a:t>S</a:t>
            </a:r>
            <a:r>
              <a:rPr lang="en-US" dirty="0"/>
              <a:t>, T</a:t>
            </a:r>
            <a:r>
              <a:rPr lang="en-US" baseline="-25000" dirty="0"/>
              <a:t>L</a:t>
            </a:r>
            <a:r>
              <a:rPr lang="en-US" dirty="0"/>
              <a:t>, T</a:t>
            </a:r>
            <a:r>
              <a:rPr lang="en-US" baseline="-25000" dirty="0"/>
              <a:t>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Also a sparse table, so you can opt to not simplify the circuit to be quick</a:t>
            </a:r>
          </a:p>
          <a:p>
            <a:pPr lvl="1"/>
            <a:r>
              <a:rPr lang="en-US" dirty="0"/>
              <a:t>Write out the terms that make D</a:t>
            </a:r>
            <a:r>
              <a:rPr lang="en-US" baseline="-25000" dirty="0"/>
              <a:t>0</a:t>
            </a:r>
            <a:r>
              <a:rPr lang="en-US" dirty="0"/>
              <a:t> = 1</a:t>
            </a:r>
          </a:p>
        </p:txBody>
      </p:sp>
    </p:spTree>
    <p:extLst>
      <p:ext uri="{BB962C8B-B14F-4D97-AF65-F5344CB8AC3E}">
        <p14:creationId xmlns:p14="http://schemas.microsoft.com/office/powerpoint/2010/main" val="26957920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F9E38-4135-41F3-A948-AA8F7065C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Signal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87CF41-82EB-4C92-80CF-78D35CC96C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</a:t>
            </a:r>
            <a:r>
              <a:rPr lang="en-US" baseline="-25000" dirty="0"/>
              <a:t>0</a:t>
            </a:r>
            <a:r>
              <a:rPr lang="en-US" dirty="0"/>
              <a:t> = G</a:t>
            </a:r>
            <a:r>
              <a:rPr lang="en-US" baseline="-25000" dirty="0"/>
              <a:t>1</a:t>
            </a:r>
            <a:r>
              <a:rPr lang="en-US" dirty="0"/>
              <a:t>G</a:t>
            </a:r>
            <a:r>
              <a:rPr lang="en-US" baseline="-25000" dirty="0"/>
              <a:t>0</a:t>
            </a:r>
            <a:r>
              <a:rPr lang="en-US" dirty="0"/>
              <a:t>’T</a:t>
            </a:r>
            <a:r>
              <a:rPr lang="en-US" baseline="-25000" dirty="0"/>
              <a:t>L</a:t>
            </a:r>
            <a:r>
              <a:rPr lang="en-US" dirty="0"/>
              <a:t>’V</a:t>
            </a:r>
            <a:r>
              <a:rPr lang="en-US" baseline="-25000" dirty="0"/>
              <a:t>S</a:t>
            </a:r>
            <a:r>
              <a:rPr lang="en-US" dirty="0"/>
              <a:t> + G</a:t>
            </a:r>
            <a:r>
              <a:rPr lang="en-US" baseline="-25000" dirty="0"/>
              <a:t>1</a:t>
            </a:r>
            <a:r>
              <a:rPr lang="en-US" dirty="0"/>
              <a:t>G</a:t>
            </a:r>
            <a:r>
              <a:rPr lang="en-US" baseline="-25000" dirty="0"/>
              <a:t>0</a:t>
            </a:r>
            <a:r>
              <a:rPr lang="en-US" dirty="0"/>
              <a:t>’T</a:t>
            </a:r>
            <a:r>
              <a:rPr lang="en-US" baseline="-25000" dirty="0"/>
              <a:t>S</a:t>
            </a:r>
            <a:r>
              <a:rPr lang="en-US" dirty="0"/>
              <a:t> + G</a:t>
            </a:r>
            <a:r>
              <a:rPr lang="en-US" baseline="-25000" dirty="0"/>
              <a:t>1</a:t>
            </a:r>
            <a:r>
              <a:rPr lang="en-US" dirty="0"/>
              <a:t>G</a:t>
            </a:r>
            <a:r>
              <a:rPr lang="en-US" baseline="-25000" dirty="0"/>
              <a:t>0</a:t>
            </a:r>
            <a:r>
              <a:rPr lang="en-US" dirty="0"/>
              <a:t>T</a:t>
            </a:r>
            <a:r>
              <a:rPr lang="en-US" baseline="-25000" dirty="0"/>
              <a:t>S</a:t>
            </a:r>
            <a:r>
              <a:rPr lang="en-US" dirty="0"/>
              <a:t>’ + G</a:t>
            </a:r>
            <a:r>
              <a:rPr lang="en-US" baseline="-25000" dirty="0"/>
              <a:t>1</a:t>
            </a:r>
            <a:r>
              <a:rPr lang="en-US" dirty="0"/>
              <a:t>G</a:t>
            </a:r>
            <a:r>
              <a:rPr lang="en-US" baseline="-25000" dirty="0"/>
              <a:t>0</a:t>
            </a:r>
            <a:r>
              <a:rPr lang="en-US" dirty="0"/>
              <a:t>T</a:t>
            </a:r>
            <a:r>
              <a:rPr lang="en-US" baseline="-25000" dirty="0"/>
              <a:t>L</a:t>
            </a:r>
            <a:r>
              <a:rPr lang="en-US" dirty="0"/>
              <a:t>V</a:t>
            </a:r>
            <a:r>
              <a:rPr lang="en-US" baseline="-25000" dirty="0"/>
              <a:t>S</a:t>
            </a:r>
          </a:p>
          <a:p>
            <a:r>
              <a:rPr lang="en-US" dirty="0"/>
              <a:t>D</a:t>
            </a:r>
            <a:r>
              <a:rPr lang="en-US" baseline="-25000" dirty="0"/>
              <a:t>1</a:t>
            </a:r>
            <a:r>
              <a:rPr lang="en-US" dirty="0"/>
              <a:t> = G</a:t>
            </a:r>
            <a:r>
              <a:rPr lang="en-US" baseline="-25000" dirty="0"/>
              <a:t>1</a:t>
            </a:r>
            <a:r>
              <a:rPr lang="en-US" dirty="0"/>
              <a:t>’G</a:t>
            </a:r>
            <a:r>
              <a:rPr lang="en-US" baseline="-25000" dirty="0"/>
              <a:t>0</a:t>
            </a:r>
            <a:r>
              <a:rPr lang="en-US" dirty="0"/>
              <a:t>T</a:t>
            </a:r>
            <a:r>
              <a:rPr lang="en-US" baseline="-25000" dirty="0"/>
              <a:t>S</a:t>
            </a:r>
            <a:r>
              <a:rPr lang="en-US" dirty="0"/>
              <a:t>’ + G</a:t>
            </a:r>
            <a:r>
              <a:rPr lang="en-US" baseline="-25000" dirty="0"/>
              <a:t>1</a:t>
            </a:r>
            <a:r>
              <a:rPr lang="en-US" dirty="0"/>
              <a:t>G</a:t>
            </a:r>
            <a:r>
              <a:rPr lang="en-US" baseline="-25000" dirty="0"/>
              <a:t>0</a:t>
            </a:r>
            <a:r>
              <a:rPr lang="en-US" dirty="0"/>
              <a:t>T</a:t>
            </a:r>
            <a:r>
              <a:rPr lang="en-US" baseline="-25000" dirty="0"/>
              <a:t>L</a:t>
            </a:r>
            <a:r>
              <a:rPr lang="en-US" dirty="0"/>
              <a:t>V</a:t>
            </a:r>
            <a:r>
              <a:rPr lang="en-US" baseline="-25000" dirty="0"/>
              <a:t>S</a:t>
            </a:r>
            <a:r>
              <a:rPr lang="en-US" dirty="0"/>
              <a:t> + G</a:t>
            </a:r>
            <a:r>
              <a:rPr lang="en-US" baseline="-25000" dirty="0"/>
              <a:t>1</a:t>
            </a:r>
            <a:r>
              <a:rPr lang="en-US" dirty="0"/>
              <a:t>G</a:t>
            </a:r>
            <a:r>
              <a:rPr lang="en-US" baseline="-25000" dirty="0"/>
              <a:t>0</a:t>
            </a:r>
            <a:r>
              <a:rPr lang="en-US" dirty="0"/>
              <a:t>(T</a:t>
            </a:r>
            <a:r>
              <a:rPr lang="en-US" baseline="-25000" dirty="0"/>
              <a:t>L</a:t>
            </a:r>
            <a:r>
              <a:rPr lang="en-US" dirty="0"/>
              <a:t>’+V</a:t>
            </a:r>
            <a:r>
              <a:rPr lang="en-US" baseline="-25000" dirty="0"/>
              <a:t>S</a:t>
            </a:r>
            <a:r>
              <a:rPr lang="en-US" dirty="0"/>
              <a:t>’) + </a:t>
            </a:r>
          </a:p>
          <a:p>
            <a:pPr marL="0" indent="0">
              <a:buNone/>
            </a:pPr>
            <a:r>
              <a:rPr lang="en-US" dirty="0"/>
              <a:t>		G</a:t>
            </a:r>
            <a:r>
              <a:rPr lang="en-US" baseline="-25000" dirty="0"/>
              <a:t>1</a:t>
            </a:r>
            <a:r>
              <a:rPr lang="en-US" dirty="0"/>
              <a:t>G</a:t>
            </a:r>
            <a:r>
              <a:rPr lang="en-US" baseline="-25000" dirty="0"/>
              <a:t>0</a:t>
            </a:r>
            <a:r>
              <a:rPr lang="en-US" dirty="0"/>
              <a:t>’T</a:t>
            </a:r>
            <a:r>
              <a:rPr lang="en-US" baseline="-25000" dirty="0"/>
              <a:t>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E5EA9E-E547-4979-8A87-2D01C60B23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5925" y="2428103"/>
            <a:ext cx="5088075" cy="2715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5130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48A88-7BA6-42D5-B928-F1E72AD26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Signal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3AE630-A9DD-49E8-8724-CCEA30C3FE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3462981" cy="3394472"/>
          </a:xfrm>
        </p:spPr>
        <p:txBody>
          <a:bodyPr/>
          <a:lstStyle/>
          <a:p>
            <a:r>
              <a:rPr lang="en-US" dirty="0"/>
              <a:t>That’s all the pieces!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E034B5-B01F-41F4-AED7-113B880863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5662" y="1200151"/>
            <a:ext cx="5211542" cy="303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401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BEE22-A97B-472A-9236-D2EB670B7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08BC7-4A03-437E-883F-B7AFAE3B6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lecture</a:t>
            </a:r>
          </a:p>
          <a:p>
            <a:pPr lvl="1"/>
            <a:r>
              <a:rPr lang="en-US" dirty="0"/>
              <a:t>9.5, Ch6 and Ch7 Applied Logic</a:t>
            </a:r>
          </a:p>
          <a:p>
            <a:r>
              <a:rPr lang="en-US" dirty="0"/>
              <a:t>Next lecture</a:t>
            </a:r>
          </a:p>
          <a:p>
            <a:pPr lvl="1"/>
            <a:r>
              <a:rPr lang="en-US"/>
              <a:t>Sections 12.1-12.3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287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6712</TotalTime>
  <Words>996</Words>
  <Application>Microsoft Office PowerPoint</Application>
  <PresentationFormat>On-screen Show (16:9)</PresentationFormat>
  <Paragraphs>304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Calibri</vt:lpstr>
      <vt:lpstr>Office Theme</vt:lpstr>
      <vt:lpstr>Custom Design</vt:lpstr>
      <vt:lpstr>CPE201 Digital Design</vt:lpstr>
      <vt:lpstr>Outline</vt:lpstr>
      <vt:lpstr>Design</vt:lpstr>
      <vt:lpstr>Design</vt:lpstr>
      <vt:lpstr>Design</vt:lpstr>
      <vt:lpstr>Design</vt:lpstr>
      <vt:lpstr>Design</vt:lpstr>
      <vt:lpstr>Design</vt:lpstr>
      <vt:lpstr>Design</vt:lpstr>
      <vt:lpstr>Example</vt:lpstr>
      <vt:lpstr>Example</vt:lpstr>
      <vt:lpstr>Example</vt:lpstr>
      <vt:lpstr>Example</vt:lpstr>
      <vt:lpstr>Example</vt:lpstr>
      <vt:lpstr>Example</vt:lpstr>
      <vt:lpstr>Example 2</vt:lpstr>
      <vt:lpstr>Example 2</vt:lpstr>
      <vt:lpstr>Example 2</vt:lpstr>
      <vt:lpstr>Example 2</vt:lpstr>
      <vt:lpstr>Traffic Signal Design</vt:lpstr>
      <vt:lpstr>Traffic Signal Design</vt:lpstr>
      <vt:lpstr>Traffic Signal Design</vt:lpstr>
      <vt:lpstr>Traffic Signal Design</vt:lpstr>
      <vt:lpstr>Traffic Signal Design</vt:lpstr>
      <vt:lpstr>Traffic Signal Design</vt:lpstr>
      <vt:lpstr>Traffic Signal Design</vt:lpstr>
      <vt:lpstr>Traffic Signal Design</vt:lpstr>
      <vt:lpstr>Traffic Signal Design</vt:lpstr>
      <vt:lpstr>Traffic Signal Design</vt:lpstr>
      <vt:lpstr>Traffic Signal Design</vt:lpstr>
      <vt:lpstr>Traffic Signal Design</vt:lpstr>
      <vt:lpstr>Traffic Signal Design</vt:lpstr>
      <vt:lpstr>Traffic Signal Design</vt:lpstr>
      <vt:lpstr>Traffic Signal Design</vt:lpstr>
      <vt:lpstr>Traffic Signal Design</vt:lpstr>
      <vt:lpstr>Traffic Signal Design</vt:lpstr>
      <vt:lpstr>Traffic Signal Design</vt:lpstr>
      <vt:lpstr>Traffic Signal Design</vt:lpstr>
      <vt:lpstr>Traffic Signal Design</vt:lpstr>
      <vt:lpstr>Reading</vt:lpstr>
    </vt:vector>
  </TitlesOfParts>
  <Company>University of Nevada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Jake Kupiec;Integrated Marketing</dc:creator>
  <cp:lastModifiedBy>Benjamin Haas</cp:lastModifiedBy>
  <cp:revision>329</cp:revision>
  <dcterms:created xsi:type="dcterms:W3CDTF">2011-02-22T22:01:47Z</dcterms:created>
  <dcterms:modified xsi:type="dcterms:W3CDTF">2022-04-26T02:19:57Z</dcterms:modified>
</cp:coreProperties>
</file>