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72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3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6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8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5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9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7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4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99022"/>
            <a:ext cx="3562350" cy="1790700"/>
          </a:xfrm>
        </p:spPr>
        <p:txBody>
          <a:bodyPr/>
          <a:lstStyle/>
          <a:p>
            <a:r>
              <a:rPr lang="en-US" dirty="0" smtClean="0"/>
              <a:t>Chapter 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450" y="3657600"/>
            <a:ext cx="3224420" cy="1143000"/>
          </a:xfrm>
        </p:spPr>
        <p:txBody>
          <a:bodyPr/>
          <a:lstStyle/>
          <a:p>
            <a:r>
              <a:rPr lang="en-US" dirty="0" smtClean="0"/>
              <a:t>OTHER MODELS OF TURING MACHINES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0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4" y="365127"/>
            <a:ext cx="8608742" cy="12294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Learning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Objectives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100" b="1" i="1" dirty="0" smtClean="0">
                <a:solidFill>
                  <a:schemeClr val="accent5">
                    <a:lumMod val="50000"/>
                  </a:schemeClr>
                </a:solidFill>
              </a:rPr>
              <a:t>At the conclusion of the chapter, the student will be able to:</a:t>
            </a:r>
            <a:endParaRPr lang="en-US" sz="31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545" y="1757464"/>
            <a:ext cx="7886700" cy="424250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Explain the concept of equivalence between classes of automata</a:t>
            </a:r>
          </a:p>
          <a:p>
            <a:r>
              <a:rPr lang="en-US" dirty="0" smtClean="0"/>
              <a:t>Describe how a Turing machine with a stay-option can be simulated by a standard Turing machine</a:t>
            </a:r>
          </a:p>
          <a:p>
            <a:r>
              <a:rPr lang="en-US" dirty="0"/>
              <a:t>Describe how a standard Turing </a:t>
            </a:r>
            <a:r>
              <a:rPr lang="en-US" dirty="0" smtClean="0"/>
              <a:t>machine can be simulated by a machine with a semi-infinite tape</a:t>
            </a:r>
          </a:p>
          <a:p>
            <a:r>
              <a:rPr lang="en-US" dirty="0"/>
              <a:t>Describe how </a:t>
            </a:r>
            <a:r>
              <a:rPr lang="en-US" dirty="0" smtClean="0"/>
              <a:t>off-line and multidimensional Turing machines can </a:t>
            </a:r>
            <a:r>
              <a:rPr lang="en-US" dirty="0"/>
              <a:t>be simulated by </a:t>
            </a:r>
            <a:r>
              <a:rPr lang="en-US" dirty="0" smtClean="0"/>
              <a:t>standard </a:t>
            </a:r>
            <a:r>
              <a:rPr lang="en-US" dirty="0"/>
              <a:t>Turing </a:t>
            </a:r>
            <a:r>
              <a:rPr lang="en-US" dirty="0" smtClean="0"/>
              <a:t>machines</a:t>
            </a:r>
          </a:p>
          <a:p>
            <a:r>
              <a:rPr lang="en-US" dirty="0" smtClean="0"/>
              <a:t>Construct two-tape Turing machines to accept simple languages</a:t>
            </a:r>
          </a:p>
          <a:p>
            <a:r>
              <a:rPr lang="en-US" dirty="0" smtClean="0"/>
              <a:t>Describe the operation of nondeterministic Turing machines and their relationship to deterministic Turing machines</a:t>
            </a:r>
          </a:p>
          <a:p>
            <a:r>
              <a:rPr lang="en-US" dirty="0"/>
              <a:t>Describe the </a:t>
            </a:r>
            <a:r>
              <a:rPr lang="en-US" dirty="0" smtClean="0"/>
              <a:t>components of a universal Turing machine</a:t>
            </a:r>
          </a:p>
          <a:p>
            <a:r>
              <a:rPr lang="en-US" dirty="0"/>
              <a:t>Describe the </a:t>
            </a:r>
            <a:r>
              <a:rPr lang="en-US" dirty="0" smtClean="0"/>
              <a:t>operation of linear bounded automata and their relationship to standard Turing machines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503" y="278629"/>
            <a:ext cx="7649890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Equivalence of Classes of Automata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2" y="1365337"/>
            <a:ext cx="8025671" cy="4726545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Two automata are equivalent if they accept the same language</a:t>
            </a:r>
          </a:p>
          <a:p>
            <a:r>
              <a:rPr lang="en-US" altLang="en-US" dirty="0" smtClean="0"/>
              <a:t>Given two classes of automata C</a:t>
            </a:r>
            <a:r>
              <a:rPr lang="en-US" altLang="en-US" baseline="-25000" dirty="0" smtClean="0"/>
              <a:t>1</a:t>
            </a:r>
            <a:r>
              <a:rPr lang="en-US" altLang="en-US" dirty="0" smtClean="0"/>
              <a:t> and C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, if for every automaton in </a:t>
            </a:r>
            <a:r>
              <a:rPr lang="en-US" altLang="en-US" dirty="0"/>
              <a:t>C</a:t>
            </a:r>
            <a:r>
              <a:rPr lang="en-US" altLang="en-US" baseline="-25000" dirty="0"/>
              <a:t>1</a:t>
            </a:r>
            <a:r>
              <a:rPr lang="en-US" altLang="en-US" dirty="0" smtClean="0"/>
              <a:t> there is an equivalent automaton in </a:t>
            </a:r>
            <a:r>
              <a:rPr lang="en-US" altLang="en-US" dirty="0"/>
              <a:t>C</a:t>
            </a:r>
            <a:r>
              <a:rPr lang="en-US" altLang="en-US" baseline="-25000" dirty="0"/>
              <a:t>2</a:t>
            </a:r>
            <a:r>
              <a:rPr lang="en-US" altLang="en-US" dirty="0" smtClean="0"/>
              <a:t>, the class </a:t>
            </a:r>
            <a:r>
              <a:rPr lang="en-US" altLang="en-US" dirty="0"/>
              <a:t>C</a:t>
            </a:r>
            <a:r>
              <a:rPr lang="en-US" altLang="en-US" baseline="-25000" dirty="0"/>
              <a:t>2</a:t>
            </a:r>
            <a:r>
              <a:rPr lang="en-US" altLang="en-US" dirty="0" smtClean="0"/>
              <a:t> is at least as powerful as </a:t>
            </a:r>
            <a:r>
              <a:rPr lang="en-US" altLang="en-US" dirty="0"/>
              <a:t>C</a:t>
            </a:r>
            <a:r>
              <a:rPr lang="en-US" altLang="en-US" baseline="-25000" dirty="0"/>
              <a:t>1</a:t>
            </a:r>
            <a:r>
              <a:rPr lang="en-US" altLang="en-US" dirty="0" smtClean="0"/>
              <a:t> </a:t>
            </a:r>
          </a:p>
          <a:p>
            <a:r>
              <a:rPr lang="en-US" altLang="en-US" dirty="0" smtClean="0"/>
              <a:t>If </a:t>
            </a:r>
            <a:r>
              <a:rPr lang="en-US" altLang="en-US" dirty="0"/>
              <a:t>the class </a:t>
            </a:r>
            <a:r>
              <a:rPr lang="en-US" altLang="en-US" dirty="0" smtClean="0"/>
              <a:t>C</a:t>
            </a:r>
            <a:r>
              <a:rPr lang="en-US" altLang="en-US" baseline="-25000" dirty="0" smtClean="0"/>
              <a:t>1</a:t>
            </a:r>
            <a:r>
              <a:rPr lang="en-US" altLang="en-US" dirty="0" smtClean="0"/>
              <a:t> </a:t>
            </a:r>
            <a:r>
              <a:rPr lang="en-US" altLang="en-US" dirty="0"/>
              <a:t>is at least as powerful as </a:t>
            </a:r>
            <a:r>
              <a:rPr lang="en-US" altLang="en-US" dirty="0" smtClean="0"/>
              <a:t>C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, and the converse also holds, then the classes </a:t>
            </a:r>
            <a:r>
              <a:rPr lang="en-US" altLang="en-US" dirty="0"/>
              <a:t>C</a:t>
            </a:r>
            <a:r>
              <a:rPr lang="en-US" altLang="en-US" baseline="-25000" dirty="0"/>
              <a:t>1</a:t>
            </a:r>
            <a:r>
              <a:rPr lang="en-US" altLang="en-US" dirty="0"/>
              <a:t> and C</a:t>
            </a:r>
            <a:r>
              <a:rPr lang="en-US" altLang="en-US" baseline="-25000" dirty="0"/>
              <a:t>2</a:t>
            </a:r>
            <a:r>
              <a:rPr lang="en-US" altLang="en-US" dirty="0" smtClean="0"/>
              <a:t> are equivalent</a:t>
            </a:r>
          </a:p>
          <a:p>
            <a:r>
              <a:rPr lang="en-US" altLang="en-US" dirty="0" smtClean="0"/>
              <a:t>Equivalence can be established either through a constructive proof or by simulation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860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503" y="278629"/>
            <a:ext cx="7988092" cy="1271391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Turing Machines with a Stay-Option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2" y="1550020"/>
            <a:ext cx="7837780" cy="454186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 a </a:t>
            </a:r>
            <a:r>
              <a:rPr lang="en-US" i="1" dirty="0" smtClean="0"/>
              <a:t>Turing Machine with a Stay-Option</a:t>
            </a:r>
            <a:r>
              <a:rPr lang="en-US" dirty="0" smtClean="0"/>
              <a:t>, the read-write head has the option to say in place after rewriting the cell content</a:t>
            </a:r>
          </a:p>
          <a:p>
            <a:r>
              <a:rPr lang="en-US" dirty="0" smtClean="0"/>
              <a:t>Theorem 10.1 states the class of </a:t>
            </a:r>
            <a:r>
              <a:rPr lang="en-US" dirty="0"/>
              <a:t>Turing m</a:t>
            </a:r>
            <a:r>
              <a:rPr lang="en-US" dirty="0" smtClean="0"/>
              <a:t>achines </a:t>
            </a:r>
            <a:r>
              <a:rPr lang="en-US" dirty="0"/>
              <a:t>with a </a:t>
            </a:r>
            <a:r>
              <a:rPr lang="en-US" dirty="0" smtClean="0"/>
              <a:t>stay-option is equivalent to the class of standard Turing machines</a:t>
            </a:r>
          </a:p>
          <a:p>
            <a:r>
              <a:rPr lang="en-US" dirty="0" smtClean="0"/>
              <a:t>To show equivalence, we argue that any machine with a stay-option can be simulated by a standard Turing machine, since the stay-option can be accomplished by</a:t>
            </a:r>
          </a:p>
          <a:p>
            <a:pPr lvl="1"/>
            <a:r>
              <a:rPr lang="en-US" dirty="0" smtClean="0"/>
              <a:t>A rule that rewrites the symbol and moves right, and</a:t>
            </a:r>
          </a:p>
          <a:p>
            <a:pPr lvl="1"/>
            <a:r>
              <a:rPr lang="en-US" dirty="0" smtClean="0"/>
              <a:t>A rule that leaves the tape unchanged and moves left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13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29"/>
            <a:ext cx="8254652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Turing Machines with Semi-Infinite Tape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2" y="1327759"/>
            <a:ext cx="7837780" cy="4764123"/>
          </a:xfrm>
        </p:spPr>
        <p:txBody>
          <a:bodyPr>
            <a:normAutofit/>
          </a:bodyPr>
          <a:lstStyle/>
          <a:p>
            <a:r>
              <a:rPr lang="en-US" dirty="0" smtClean="0"/>
              <a:t>As shown in Figure 10.2, a common variation of the standard Turing machine is one in which the tape is unbounded only in one direction</a:t>
            </a:r>
          </a:p>
          <a:p>
            <a:r>
              <a:rPr lang="en-US" dirty="0" smtClean="0"/>
              <a:t>A </a:t>
            </a:r>
            <a:r>
              <a:rPr lang="en-US" i="1" dirty="0" smtClean="0"/>
              <a:t>Turing machine with semi-infinite tape</a:t>
            </a:r>
            <a:r>
              <a:rPr lang="en-US" dirty="0" smtClean="0"/>
              <a:t> is otherwise identical to the standard model, except that no left move is possible when the read-write head is at the tape boundary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1026" name="Picture 2" descr="C:\Users\taylor.ferracane\Desktop\Linz PPT Images\10.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88" y="4517189"/>
            <a:ext cx="3476625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8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51" y="278629"/>
            <a:ext cx="8517698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Equivalence of Standard Turing Machines and Semi-Infinite Tape Machines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1" y="1550020"/>
            <a:ext cx="8013145" cy="471299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classes are equivalent because, as shown in Figure 10.4, any standard Turing machine can be simulated by a machine with a semi-infinite tape</a:t>
            </a:r>
          </a:p>
          <a:p>
            <a:r>
              <a:rPr lang="en-US" sz="2400" dirty="0" smtClean="0"/>
              <a:t>The simulating machine has two tracks: the upper track contains the symbols to the right of an arbitrary reference point, while the lower </a:t>
            </a:r>
            <a:r>
              <a:rPr lang="en-US" sz="2400" dirty="0"/>
              <a:t>track contains </a:t>
            </a:r>
            <a:r>
              <a:rPr lang="en-US" sz="2400" dirty="0" smtClean="0"/>
              <a:t>those </a:t>
            </a:r>
            <a:r>
              <a:rPr lang="en-US" sz="2400" dirty="0"/>
              <a:t>to the </a:t>
            </a:r>
            <a:r>
              <a:rPr lang="en-US" sz="2400" dirty="0" smtClean="0"/>
              <a:t>left </a:t>
            </a:r>
            <a:r>
              <a:rPr lang="en-US" sz="2400" dirty="0"/>
              <a:t>of </a:t>
            </a:r>
            <a:r>
              <a:rPr lang="en-US" sz="2400" dirty="0" smtClean="0"/>
              <a:t>the </a:t>
            </a:r>
            <a:r>
              <a:rPr lang="en-US" sz="2400" dirty="0"/>
              <a:t>reference </a:t>
            </a:r>
            <a:r>
              <a:rPr lang="en-US" sz="2400" dirty="0" smtClean="0"/>
              <a:t>point in reverse order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2050" name="Picture 2" descr="C:\Users\taylor.ferracane\Desktop\Linz PPT Images\10.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612" y="4078705"/>
            <a:ext cx="4718776" cy="218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37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30"/>
            <a:ext cx="8254652" cy="104913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The Off-Line Turing Machine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2" y="1327759"/>
            <a:ext cx="7837780" cy="476412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As shown in Figure 10.6, an </a:t>
            </a:r>
            <a:r>
              <a:rPr lang="en-US" sz="2400" i="1" dirty="0" smtClean="0"/>
              <a:t>off-line Turing machine</a:t>
            </a:r>
            <a:r>
              <a:rPr lang="en-US" sz="2400" dirty="0" smtClean="0"/>
              <a:t> has a read-only input file in addition to the read-write tape</a:t>
            </a:r>
          </a:p>
          <a:p>
            <a:r>
              <a:rPr lang="en-US" sz="2400" dirty="0" smtClean="0"/>
              <a:t>Transitions are determined by both the current input symbol and the current tape symbol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endParaRPr lang="en-US" dirty="0" smtClean="0"/>
          </a:p>
        </p:txBody>
      </p:sp>
      <p:pic>
        <p:nvPicPr>
          <p:cNvPr id="3074" name="Picture 2" descr="C:\Users\taylor.ferracane\Desktop\Linz PPT Images\10.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635" y="3176337"/>
            <a:ext cx="4084731" cy="288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7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51" y="278629"/>
            <a:ext cx="8517698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Equivalence of Standard Turing Machines and Off-Line Turing Machines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1" y="1550020"/>
            <a:ext cx="8013145" cy="471299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classes are equivalent because, as shown in Figure 10.7, a standard Turing machine with four tracks can simulate the computation of an off-line machine</a:t>
            </a:r>
          </a:p>
          <a:p>
            <a:r>
              <a:rPr lang="en-US" sz="2400" dirty="0" smtClean="0"/>
              <a:t>Two tracks are used to store the input file contents and current position, while the other two tracks store the contents and current position of the read-write tape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4098" name="Picture 2" descr="C:\Users\taylor.ferracane\Desktop\Linz PPT Images\10.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773" y="3801979"/>
            <a:ext cx="3056455" cy="239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05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30"/>
            <a:ext cx="8254652" cy="104913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Multitape Turing Machines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1" y="1327759"/>
            <a:ext cx="8251139" cy="476412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As shown in Figure 10.8, a </a:t>
            </a:r>
            <a:r>
              <a:rPr lang="en-US" sz="2400" i="1" dirty="0"/>
              <a:t>m</a:t>
            </a:r>
            <a:r>
              <a:rPr lang="en-US" sz="2400" i="1" dirty="0" smtClean="0"/>
              <a:t>ultitape Turing machine</a:t>
            </a:r>
            <a:r>
              <a:rPr lang="en-US" sz="2400" dirty="0" smtClean="0"/>
              <a:t> has several tapes, each with its own independent read-write head</a:t>
            </a:r>
          </a:p>
          <a:p>
            <a:r>
              <a:rPr lang="en-US" sz="2400" dirty="0" smtClean="0"/>
              <a:t>A sample transition rule for a two-tape machine must consider the current symbols on both tapes: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(q</a:t>
            </a:r>
            <a:r>
              <a:rPr lang="en-US" sz="2400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,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a, e) = (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q</a:t>
            </a:r>
            <a:r>
              <a:rPr lang="en-US" sz="2400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,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x, y, L, R)</a:t>
            </a:r>
            <a:endParaRPr lang="en-US" sz="2400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5122" name="Picture 2" descr="C:\Users\taylor.ferracane\Desktop\Linz PPT Images\10.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3445710"/>
            <a:ext cx="447675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80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51" y="278629"/>
            <a:ext cx="8517698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Equivalence of Standard Turing Machines and Multitape Turing Machines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1" y="1550020"/>
            <a:ext cx="8013145" cy="471299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classes are equivalent because, as shown in Figure 10.11, a standard Turing machine with four tracks can simulate the computation of an off-line machine</a:t>
            </a:r>
          </a:p>
          <a:p>
            <a:r>
              <a:rPr lang="en-US" sz="2400" dirty="0" smtClean="0"/>
              <a:t>Two tracks are used to store the contents and current position of tape 1, while the other two tracks store the contents and current position of tape 2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6146" name="Picture 2" descr="C:\Users\taylor.ferracane\Desktop\Linz PPT Images\10.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576" y="4006516"/>
            <a:ext cx="2852849" cy="221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32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30"/>
            <a:ext cx="8254652" cy="104913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Multidimensional Turing Machines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203" y="1327759"/>
            <a:ext cx="8392437" cy="476412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As shown in Figure 10.12, a m</a:t>
            </a:r>
            <a:r>
              <a:rPr lang="en-US" sz="2400" i="1" dirty="0" smtClean="0"/>
              <a:t>ultidimensional Turing machine</a:t>
            </a:r>
            <a:r>
              <a:rPr lang="en-US" sz="2400" dirty="0" smtClean="0"/>
              <a:t> has a tape that can extend infinitely in more than one dimension</a:t>
            </a:r>
          </a:p>
          <a:p>
            <a:r>
              <a:rPr lang="en-US" sz="2400" dirty="0" smtClean="0"/>
              <a:t>In the case of a two-dimensional machine, the transition function must specify movement along both dimensions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7170" name="Picture 2" descr="C:\Users\taylor.ferracane\Desktop\Linz PPT Images\10.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091113"/>
            <a:ext cx="47244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48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51" y="278629"/>
            <a:ext cx="8517698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Equivalence of Standard Turing Machines and Multidimensional Turing Machines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1" y="1550020"/>
            <a:ext cx="8013145" cy="471299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classes are equivalent because, as shown in Figure 10.13, a standard Turing machine with two tracks can simulate the computation of a two-dimensional machine</a:t>
            </a:r>
          </a:p>
          <a:p>
            <a:r>
              <a:rPr lang="en-US" sz="2400" dirty="0" smtClean="0"/>
              <a:t>In the simulating machine, one track is used to store the cell contents and the other one to keep the associated address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8194" name="Picture 2" descr="C:\Users\taylor.ferracane\Desktop\Linz PPT Images\10.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377" y="3986213"/>
            <a:ext cx="6407246" cy="1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17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30"/>
            <a:ext cx="8254652" cy="104913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Nondeterministic Turing Machines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203" y="1327759"/>
            <a:ext cx="8392437" cy="476412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/>
              <a:t>A </a:t>
            </a:r>
            <a:r>
              <a:rPr lang="en-US" altLang="en-US" i="1" dirty="0" smtClean="0"/>
              <a:t>nondeterministic Turing machine</a:t>
            </a:r>
            <a:r>
              <a:rPr lang="en-US" altLang="en-US" dirty="0" smtClean="0"/>
              <a:t> is one with potentially many transition choices </a:t>
            </a:r>
            <a:r>
              <a:rPr lang="en-US" altLang="en-US" dirty="0"/>
              <a:t>for a given </a:t>
            </a:r>
            <a:r>
              <a:rPr lang="en-US" altLang="en-US" dirty="0" smtClean="0"/>
              <a:t>( state, symbol ) </a:t>
            </a:r>
            <a:r>
              <a:rPr lang="en-US" altLang="en-US" dirty="0"/>
              <a:t>combination</a:t>
            </a:r>
          </a:p>
          <a:p>
            <a:r>
              <a:rPr lang="en-US" dirty="0" smtClean="0"/>
              <a:t>Example 10.2 presents a </a:t>
            </a:r>
            <a:r>
              <a:rPr lang="en-US" dirty="0"/>
              <a:t>sample transition rule for a </a:t>
            </a:r>
            <a:r>
              <a:rPr lang="en-US" dirty="0" smtClean="0"/>
              <a:t>nondeterministic machine: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(q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a)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{(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b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R),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, c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L)}</a:t>
            </a:r>
            <a:endParaRPr lang="en-US" dirty="0"/>
          </a:p>
          <a:p>
            <a:r>
              <a:rPr lang="en-US" dirty="0"/>
              <a:t>Since multiple transitions may be applied at each step, the machine may have multiple active simultaneous threads, any of which may accept the input string when the thread halts</a:t>
            </a:r>
          </a:p>
          <a:p>
            <a:r>
              <a:rPr lang="en-US" dirty="0"/>
              <a:t>For every nondeterministic Turing machine, there is an equivalent deterministic machine that can simulate its operation</a:t>
            </a:r>
          </a:p>
        </p:txBody>
      </p:sp>
    </p:spTree>
    <p:extLst>
      <p:ext uri="{BB962C8B-B14F-4D97-AF65-F5344CB8AC3E}">
        <p14:creationId xmlns:p14="http://schemas.microsoft.com/office/powerpoint/2010/main" val="403612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30"/>
            <a:ext cx="8254652" cy="104913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 Universal Turing Machine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203" y="1327759"/>
            <a:ext cx="8392437" cy="4764123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A </a:t>
            </a:r>
            <a:r>
              <a:rPr lang="en-US" altLang="en-US" sz="2400" i="1" dirty="0" smtClean="0"/>
              <a:t>universal Turing machine</a:t>
            </a:r>
            <a:r>
              <a:rPr lang="en-US" altLang="en-US" sz="2400" dirty="0" smtClean="0"/>
              <a:t> is a reprogrammable Turing machine which, given as input the description of a Turing machine M and a string w, can simulate the computation of M on w</a:t>
            </a:r>
            <a:endParaRPr lang="en-US" altLang="en-US" sz="2400" dirty="0"/>
          </a:p>
          <a:p>
            <a:r>
              <a:rPr lang="en-US" sz="2400" dirty="0" smtClean="0"/>
              <a:t>A universal Turing machine has the structure of a multitape machine, as shown in Figure 10.16</a:t>
            </a:r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9218" name="Picture 2" descr="C:\Users\taylor.ferracane\Desktop\Linz PPT Images\10.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498" y="3335821"/>
            <a:ext cx="4733005" cy="277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06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30"/>
            <a:ext cx="8254652" cy="104913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Linear Bounded Automata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203" y="1327759"/>
            <a:ext cx="8392437" cy="4764123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The power of a </a:t>
            </a:r>
            <a:r>
              <a:rPr lang="en-US" altLang="en-US" dirty="0" smtClean="0"/>
              <a:t>standard Turing machine </a:t>
            </a:r>
            <a:r>
              <a:rPr lang="en-US" altLang="en-US" dirty="0"/>
              <a:t>can be restricted by limiting the area of the tape that can be </a:t>
            </a:r>
            <a:r>
              <a:rPr lang="en-US" altLang="en-US" dirty="0" smtClean="0"/>
              <a:t>used</a:t>
            </a:r>
          </a:p>
          <a:p>
            <a:r>
              <a:rPr lang="en-US" altLang="en-US" dirty="0"/>
              <a:t>A </a:t>
            </a:r>
            <a:r>
              <a:rPr lang="en-US" altLang="en-US" i="1" dirty="0" smtClean="0"/>
              <a:t>linear bounded automaton</a:t>
            </a:r>
            <a:r>
              <a:rPr lang="en-US" altLang="en-US" dirty="0" smtClean="0"/>
              <a:t> </a:t>
            </a:r>
            <a:r>
              <a:rPr lang="en-US" altLang="en-US" dirty="0"/>
              <a:t>is a </a:t>
            </a:r>
            <a:r>
              <a:rPr lang="en-US" altLang="en-US" dirty="0" smtClean="0"/>
              <a:t>Turing machine </a:t>
            </a:r>
            <a:r>
              <a:rPr lang="en-US" altLang="en-US" dirty="0"/>
              <a:t>that restricts the usable part of the tape to exactly the cells used by the input</a:t>
            </a:r>
          </a:p>
          <a:p>
            <a:r>
              <a:rPr lang="en-US" dirty="0" smtClean="0"/>
              <a:t>Input can be considered as bracketed by two special symbols or markers which can be neither overwritten nor skipped by the read-write head</a:t>
            </a:r>
          </a:p>
          <a:p>
            <a:r>
              <a:rPr lang="en-US" dirty="0" smtClean="0"/>
              <a:t>Linear bounded automata are assumed to be nondeterministic and accept languages in the same manner as other Turing machine accepters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30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843" y="278629"/>
            <a:ext cx="8699157" cy="1073381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Languages Accepted by Linear Bounded Automata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3227"/>
            <a:ext cx="8181718" cy="4538654"/>
          </a:xfrm>
        </p:spPr>
        <p:txBody>
          <a:bodyPr>
            <a:normAutofit/>
          </a:bodyPr>
          <a:lstStyle/>
          <a:p>
            <a:r>
              <a:rPr lang="en-US" dirty="0" smtClean="0"/>
              <a:t>It can be shown that any context-free language can be accepted by a linear bounded automaton</a:t>
            </a:r>
          </a:p>
          <a:p>
            <a:r>
              <a:rPr lang="en-US" dirty="0" smtClean="0"/>
              <a:t>In addition, linear bounded automata can be designed to accept languages which are not context-free, such as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L = { a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c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n ≥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 }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  <a:p>
            <a:r>
              <a:rPr lang="en-US" dirty="0" smtClean="0"/>
              <a:t>While it is difficult to come up with a concrete and explicitly defined language to use as an example, linear bounded automata are not as powerful as standard Turing machines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45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3640</TotalTime>
  <Words>1047</Words>
  <Application>Microsoft Office PowerPoint</Application>
  <PresentationFormat>On-screen Show (4:3)</PresentationFormat>
  <Paragraphs>75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Chapter 10</vt:lpstr>
      <vt:lpstr>Learning Objectives At the conclusion of the chapter, the student will be able to:</vt:lpstr>
      <vt:lpstr>Equivalence of Classes of Automata</vt:lpstr>
      <vt:lpstr>Turing Machines with a Stay-Option</vt:lpstr>
      <vt:lpstr>Turing Machines with Semi-Infinite Tape</vt:lpstr>
      <vt:lpstr>Equivalence of Standard Turing Machines and Semi-Infinite Tape Machines</vt:lpstr>
      <vt:lpstr>The Off-Line Turing Machine</vt:lpstr>
      <vt:lpstr>Equivalence of Standard Turing Machines and Off-Line Turing Machines</vt:lpstr>
      <vt:lpstr>Multitape Turing Machines</vt:lpstr>
      <vt:lpstr>Equivalence of Standard Turing Machines and Multitape Turing Machines</vt:lpstr>
      <vt:lpstr>Multidimensional Turing Machines</vt:lpstr>
      <vt:lpstr>Equivalence of Standard Turing Machines and Multidimensional Turing Machines</vt:lpstr>
      <vt:lpstr>Nondeterministic Turing Machines</vt:lpstr>
      <vt:lpstr>A Universal Turing Machine</vt:lpstr>
      <vt:lpstr>Linear Bounded Automata</vt:lpstr>
      <vt:lpstr>Languages Accepted by Linear Bounded Automata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Jose Cordova</dc:creator>
  <cp:lastModifiedBy>Taylor Ferracane</cp:lastModifiedBy>
  <cp:revision>115</cp:revision>
  <dcterms:created xsi:type="dcterms:W3CDTF">2015-12-11T23:22:52Z</dcterms:created>
  <dcterms:modified xsi:type="dcterms:W3CDTF">2016-01-15T15:06:57Z</dcterms:modified>
</cp:coreProperties>
</file>