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22"/>
  </p:notesMasterIdLst>
  <p:sldIdLst>
    <p:sldId id="337" r:id="rId3"/>
    <p:sldId id="355" r:id="rId4"/>
    <p:sldId id="356" r:id="rId5"/>
    <p:sldId id="357" r:id="rId6"/>
    <p:sldId id="358" r:id="rId7"/>
    <p:sldId id="359" r:id="rId8"/>
    <p:sldId id="360" r:id="rId9"/>
    <p:sldId id="361" r:id="rId10"/>
    <p:sldId id="362" r:id="rId11"/>
    <p:sldId id="368" r:id="rId12"/>
    <p:sldId id="369" r:id="rId13"/>
    <p:sldId id="363" r:id="rId14"/>
    <p:sldId id="364" r:id="rId15"/>
    <p:sldId id="365" r:id="rId16"/>
    <p:sldId id="366" r:id="rId17"/>
    <p:sldId id="367" r:id="rId18"/>
    <p:sldId id="370" r:id="rId19"/>
    <p:sldId id="371" r:id="rId20"/>
    <p:sldId id="354" r:id="rId21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281" autoAdjust="0"/>
    <p:restoredTop sz="94718" autoAdjust="0"/>
  </p:normalViewPr>
  <p:slideViewPr>
    <p:cSldViewPr snapToGrid="0" snapToObjects="1">
      <p:cViewPr varScale="1">
        <p:scale>
          <a:sx n="206" d="100"/>
          <a:sy n="206" d="100"/>
        </p:scale>
        <p:origin x="396" y="11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7914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F1B8E4-85D4-5944-99D3-6E8BBA567C32}" type="datetimeFigureOut">
              <a:rPr lang="en-US" smtClean="0"/>
              <a:pPr/>
              <a:t>4/25/2022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233880-2939-3547-96ED-80D56EC616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64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4/25/2022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536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4/25/2022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751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4/25/2022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979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4/25/2022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776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4/25/2022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564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4/25/2022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721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4/25/2022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609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4/25/2022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057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4/25/2022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140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4/25/2022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099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4/25/2022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7773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7225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1728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377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410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252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6230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0552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0557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9814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1702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731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4311293"/>
            <a:ext cx="9182100" cy="851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0715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8851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xNWv7htg7_c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CPE201</a:t>
            </a:r>
            <a:br>
              <a:rPr lang="en-US" dirty="0"/>
            </a:br>
            <a:r>
              <a:rPr lang="en-US" dirty="0"/>
              <a:t>Digital Design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By Benjamin Haas</a:t>
            </a:r>
          </a:p>
          <a:p>
            <a:endParaRPr lang="en-US" dirty="0"/>
          </a:p>
          <a:p>
            <a:r>
              <a:rPr lang="en-US" dirty="0"/>
              <a:t>Class 26: ADC and DAC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5274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5F34D-F56A-4B2C-BC3C-6CDC7FCDC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E2C53D-3A6C-4F56-9808-1A4D43456D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078173"/>
          </a:xfrm>
        </p:spPr>
        <p:txBody>
          <a:bodyPr/>
          <a:lstStyle/>
          <a:p>
            <a:r>
              <a:rPr lang="en-US" dirty="0"/>
              <a:t>Analog to Digital Conversion</a:t>
            </a:r>
          </a:p>
          <a:p>
            <a:r>
              <a:rPr lang="en-US" dirty="0"/>
              <a:t>Digital to Analog Conversion</a:t>
            </a:r>
          </a:p>
        </p:txBody>
      </p:sp>
    </p:spTree>
    <p:extLst>
      <p:ext uri="{BB962C8B-B14F-4D97-AF65-F5344CB8AC3E}">
        <p14:creationId xmlns:p14="http://schemas.microsoft.com/office/powerpoint/2010/main" val="2394545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1E057-EB54-4117-B518-884D56EA0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Continuous vs Discrete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16BE28-D928-46A6-920D-40D996AA9F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 Analog vs Digital</a:t>
            </a:r>
          </a:p>
          <a:p>
            <a:r>
              <a:rPr lang="en-US" dirty="0"/>
              <a:t>Anything Analog must be converted to Digital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1A5404-3132-4584-98F2-FF749838FF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80619"/>
            <a:ext cx="3273097" cy="17428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B9CA846-FFC6-498B-889C-E633261EA9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7967" y="2882212"/>
            <a:ext cx="2696187" cy="1307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6201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40936-6A33-4183-AB88-C98681099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Converters (Sensors)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2DC63-7D21-42EC-86FE-D90DE2C195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200151"/>
            <a:ext cx="8288295" cy="3394472"/>
          </a:xfrm>
        </p:spPr>
        <p:txBody>
          <a:bodyPr/>
          <a:lstStyle/>
          <a:p>
            <a:r>
              <a:rPr lang="en-US" dirty="0"/>
              <a:t>There are many things that do this already</a:t>
            </a:r>
          </a:p>
          <a:p>
            <a:pPr lvl="1"/>
            <a:r>
              <a:rPr lang="en-US" dirty="0"/>
              <a:t>Microphones</a:t>
            </a:r>
          </a:p>
          <a:p>
            <a:pPr lvl="1"/>
            <a:r>
              <a:rPr lang="en-US" dirty="0"/>
              <a:t>Speakers</a:t>
            </a:r>
          </a:p>
          <a:p>
            <a:pPr lvl="1"/>
            <a:r>
              <a:rPr lang="en-US" dirty="0"/>
              <a:t>Digital thermometers, barometers, accelerometers</a:t>
            </a:r>
          </a:p>
          <a:p>
            <a:pPr lvl="1"/>
            <a:r>
              <a:rPr lang="en-US" dirty="0"/>
              <a:t>GPS</a:t>
            </a:r>
          </a:p>
          <a:p>
            <a:pPr lvl="1"/>
            <a:r>
              <a:rPr lang="en-US" dirty="0"/>
              <a:t>Cameras</a:t>
            </a:r>
          </a:p>
        </p:txBody>
      </p:sp>
    </p:spTree>
    <p:extLst>
      <p:ext uri="{BB962C8B-B14F-4D97-AF65-F5344CB8AC3E}">
        <p14:creationId xmlns:p14="http://schemas.microsoft.com/office/powerpoint/2010/main" val="1348774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BF9D7-96AC-41F0-BCD8-FBBED7961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Sensors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709C13-7E5B-43B6-9B86-B6CCD75E37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of these work on the same principles</a:t>
            </a:r>
          </a:p>
          <a:p>
            <a:pPr lvl="1"/>
            <a:r>
              <a:rPr lang="en-US" dirty="0"/>
              <a:t>Convert a measurement to a voltage</a:t>
            </a:r>
          </a:p>
          <a:p>
            <a:pPr lvl="1"/>
            <a:r>
              <a:rPr lang="en-US" dirty="0"/>
              <a:t>Convert the voltage to a digital signal</a:t>
            </a:r>
          </a:p>
          <a:p>
            <a:pPr lvl="1"/>
            <a:r>
              <a:rPr lang="en-US" dirty="0"/>
              <a:t>Capture/store/manipulate the signal</a:t>
            </a:r>
          </a:p>
        </p:txBody>
      </p:sp>
    </p:spTree>
    <p:extLst>
      <p:ext uri="{BB962C8B-B14F-4D97-AF65-F5344CB8AC3E}">
        <p14:creationId xmlns:p14="http://schemas.microsoft.com/office/powerpoint/2010/main" val="39297497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D2C60-0A8C-4D61-8091-7E0FBDDC9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Convert to Voltage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C5BBB2-9DB7-441F-9AAE-2EBDAA021C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Microphone</a:t>
            </a:r>
          </a:p>
        </p:txBody>
      </p:sp>
      <p:pic>
        <p:nvPicPr>
          <p:cNvPr id="1028" name="Picture 4" descr="Microphone Types | AMP Blog">
            <a:extLst>
              <a:ext uri="{FF2B5EF4-FFF2-40B4-BE49-F238E27FC236}">
                <a16:creationId xmlns:a16="http://schemas.microsoft.com/office/drawing/2014/main" id="{32495E60-47E5-4306-9E22-7AD5A189E7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70" y="1797976"/>
            <a:ext cx="3208427" cy="2495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MP Blog">
            <a:extLst>
              <a:ext uri="{FF2B5EF4-FFF2-40B4-BE49-F238E27FC236}">
                <a16:creationId xmlns:a16="http://schemas.microsoft.com/office/drawing/2014/main" id="{4EB67D43-5FDA-4FED-B8B5-980302A6DB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2952" y="1797975"/>
            <a:ext cx="3208427" cy="2495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08097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3C971-D4C3-410C-9B04-26272753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Convert to Voltage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6A5ECA-BCC5-461D-8D6A-76F726809A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Thermometer</a:t>
            </a:r>
          </a:p>
        </p:txBody>
      </p:sp>
      <p:pic>
        <p:nvPicPr>
          <p:cNvPr id="2050" name="Picture 2" descr="Temperature Measurements With Thermocouples ~ Learning Instrumentation And Control Engineering">
            <a:extLst>
              <a:ext uri="{FF2B5EF4-FFF2-40B4-BE49-F238E27FC236}">
                <a16:creationId xmlns:a16="http://schemas.microsoft.com/office/drawing/2014/main" id="{DBAD9887-C363-4303-AC9B-AEF232C519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4656" y="1764957"/>
            <a:ext cx="5734050" cy="255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62870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A8CC7-241A-4F74-B2C2-DB9563685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Convert to Voltage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D618FF-8679-4B66-8CC2-6390899173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Camera Sensor</a:t>
            </a:r>
          </a:p>
        </p:txBody>
      </p:sp>
      <p:pic>
        <p:nvPicPr>
          <p:cNvPr id="3074" name="Picture 2" descr="A Guide for Understanding the Camera Sensor - Digital Photography Tutorials">
            <a:extLst>
              <a:ext uri="{FF2B5EF4-FFF2-40B4-BE49-F238E27FC236}">
                <a16:creationId xmlns:a16="http://schemas.microsoft.com/office/drawing/2014/main" id="{1F8F7C62-F1AD-47F1-AC8A-F0002F48EE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833" y="889686"/>
            <a:ext cx="5602167" cy="4253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Sony Announce 48mp Smartphone Sensor | ePHOTOzine">
            <a:extLst>
              <a:ext uri="{FF2B5EF4-FFF2-40B4-BE49-F238E27FC236}">
                <a16:creationId xmlns:a16="http://schemas.microsoft.com/office/drawing/2014/main" id="{9813919A-DAB8-4760-9A92-1A42625B5B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31540"/>
            <a:ext cx="4356185" cy="3011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21063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D04A1-D84A-407C-BEE7-657E19797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the Voltage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B0459B-3B45-4114-B640-861E05369E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actual ADC part – usually sample and hold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5B52D1-BF44-4325-A230-43E19555DC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62" y="1940011"/>
            <a:ext cx="9093025" cy="3203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5065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79E05-3F52-44BF-AC73-820F31D93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1FC33A-752A-4DC5-8041-58C1A0170F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118535"/>
          </a:xfrm>
        </p:spPr>
        <p:txBody>
          <a:bodyPr>
            <a:normAutofit/>
          </a:bodyPr>
          <a:lstStyle/>
          <a:p>
            <a:r>
              <a:rPr lang="en-US" dirty="0"/>
              <a:t>Compares sample to a voltage reference (</a:t>
            </a:r>
            <a:r>
              <a:rPr lang="en-US" dirty="0" err="1"/>
              <a:t>Vref</a:t>
            </a:r>
            <a:r>
              <a:rPr lang="en-US" dirty="0"/>
              <a:t>)</a:t>
            </a:r>
          </a:p>
          <a:p>
            <a:r>
              <a:rPr lang="en-US" dirty="0"/>
              <a:t>An ADC has a set number of bits</a:t>
            </a:r>
          </a:p>
          <a:p>
            <a:r>
              <a:rPr lang="en-US" dirty="0"/>
              <a:t>Each ADC count is worth </a:t>
            </a:r>
            <a:r>
              <a:rPr lang="en-US" dirty="0" err="1"/>
              <a:t>Vref</a:t>
            </a:r>
            <a:r>
              <a:rPr lang="en-US" dirty="0"/>
              <a:t>/(2</a:t>
            </a:r>
            <a:r>
              <a:rPr lang="en-US" baseline="30000" dirty="0"/>
              <a:t>n</a:t>
            </a:r>
            <a:r>
              <a:rPr lang="en-US" dirty="0"/>
              <a:t>-1) volts</a:t>
            </a:r>
          </a:p>
          <a:p>
            <a:r>
              <a:rPr lang="en-US" dirty="0"/>
              <a:t>Most ADCs have 10-16 bits right now</a:t>
            </a:r>
          </a:p>
          <a:p>
            <a:pPr lvl="1"/>
            <a:r>
              <a:rPr lang="en-US" dirty="0"/>
              <a:t>So encoded as a 10-16-bit binary number</a:t>
            </a:r>
          </a:p>
        </p:txBody>
      </p:sp>
    </p:spTree>
    <p:extLst>
      <p:ext uri="{BB962C8B-B14F-4D97-AF65-F5344CB8AC3E}">
        <p14:creationId xmlns:p14="http://schemas.microsoft.com/office/powerpoint/2010/main" val="37034247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50F19-3E41-46A8-A48D-E0E9D885F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2CFDDE-6EC3-4755-808B-35CF48BF50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3-bit ADC can give 0-7 counts (2</a:t>
            </a:r>
            <a:r>
              <a:rPr lang="en-US" baseline="30000" dirty="0"/>
              <a:t>3</a:t>
            </a:r>
            <a:r>
              <a:rPr lang="en-US" dirty="0"/>
              <a:t>-1)</a:t>
            </a:r>
          </a:p>
          <a:p>
            <a:r>
              <a:rPr lang="en-US" dirty="0"/>
              <a:t>If </a:t>
            </a:r>
            <a:r>
              <a:rPr lang="en-US" dirty="0" err="1"/>
              <a:t>Vref</a:t>
            </a:r>
            <a:r>
              <a:rPr lang="en-US" dirty="0"/>
              <a:t> is 7V, then each count is 1V</a:t>
            </a:r>
          </a:p>
          <a:p>
            <a:endParaRPr lang="en-US" dirty="0"/>
          </a:p>
          <a:p>
            <a:r>
              <a:rPr lang="en-US" dirty="0"/>
              <a:t>A 10-bit ADC can give 0-1023 counts</a:t>
            </a:r>
          </a:p>
          <a:p>
            <a:r>
              <a:rPr lang="en-US" dirty="0"/>
              <a:t>If </a:t>
            </a:r>
            <a:r>
              <a:rPr lang="en-US" dirty="0" err="1"/>
              <a:t>Vref</a:t>
            </a:r>
            <a:r>
              <a:rPr lang="en-US" dirty="0"/>
              <a:t>=5V, then each count is 4.89mV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70442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1BF56-5648-4418-92F2-F2FD6EF9F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Convert the Sample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07AED6-A2EE-4DE0-A77C-B3E26BFFEA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Flash (Simultaneous) ADC      (</a:t>
            </a:r>
            <a:r>
              <a:rPr lang="en-US" dirty="0" err="1"/>
              <a:t>Vref</a:t>
            </a:r>
            <a:r>
              <a:rPr lang="en-US" dirty="0"/>
              <a:t> = 7V)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CD9B06-C9B0-4867-B4C6-06D4E11FE9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20202"/>
            <a:ext cx="5042038" cy="34232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54C1D4A-8A6A-4B77-AF09-0FAEDA6244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2038" y="1660315"/>
            <a:ext cx="4040306" cy="228303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36E5F0E-F117-47B8-B25D-945CA6B7D1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8821" y="3911659"/>
            <a:ext cx="3109784" cy="261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924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C1971-1EA5-4FEC-BFEC-CBD9D38F0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Convert the Sample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476063-5A9C-4194-9FAE-3875523574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Successive-Approximation ADC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21C377-B9DC-484F-A90A-5276FDD078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226" y="1713027"/>
            <a:ext cx="4831363" cy="3430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06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EA2CE-A03D-41EB-B261-A8140B5B0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2A93FA-7513-490E-8638-AE36E06D66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Vref</a:t>
            </a:r>
            <a:r>
              <a:rPr lang="en-US" dirty="0"/>
              <a:t> = 15V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714980-9B26-4799-A651-6D7F479BBE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577" y="1717588"/>
            <a:ext cx="5404312" cy="3425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1991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779EF-16A8-43F6-9865-FAC3333A2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0D01CC-1F82-4850-8199-98E5E46B1B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are plenty</a:t>
            </a:r>
          </a:p>
          <a:p>
            <a:endParaRPr lang="en-US" dirty="0"/>
          </a:p>
          <a:p>
            <a:r>
              <a:rPr lang="en-US" dirty="0"/>
              <a:t>Flash ADC is more expensive (more hardware) but fast</a:t>
            </a:r>
          </a:p>
          <a:p>
            <a:r>
              <a:rPr lang="en-US" dirty="0"/>
              <a:t>SAR ADC is cheaper, but slower</a:t>
            </a:r>
          </a:p>
        </p:txBody>
      </p:sp>
    </p:spTree>
    <p:extLst>
      <p:ext uri="{BB962C8B-B14F-4D97-AF65-F5344CB8AC3E}">
        <p14:creationId xmlns:p14="http://schemas.microsoft.com/office/powerpoint/2010/main" val="27880836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08C18-1EB2-4FA7-809B-9FC9BDB6E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CC65E5-B8CD-4987-8AA1-BD363CDCAA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Converting voltages back to analog</a:t>
            </a:r>
          </a:p>
          <a:p>
            <a:pPr lvl="1"/>
            <a:r>
              <a:rPr lang="en-US" dirty="0"/>
              <a:t>For anything where on/off is not great</a:t>
            </a:r>
          </a:p>
          <a:p>
            <a:pPr lvl="2"/>
            <a:r>
              <a:rPr lang="en-US" dirty="0"/>
              <a:t>Dimming lights</a:t>
            </a:r>
          </a:p>
          <a:p>
            <a:pPr lvl="2"/>
            <a:r>
              <a:rPr lang="en-US" dirty="0"/>
              <a:t>Amount of gas/brake in a car</a:t>
            </a:r>
          </a:p>
          <a:p>
            <a:pPr lvl="2"/>
            <a:r>
              <a:rPr lang="en-US" dirty="0"/>
              <a:t>Audio</a:t>
            </a:r>
          </a:p>
        </p:txBody>
      </p:sp>
      <p:sp>
        <p:nvSpPr>
          <p:cNvPr id="5" name="TextBox 4">
            <a:hlinkClick r:id="rId2"/>
            <a:extLst>
              <a:ext uri="{FF2B5EF4-FFF2-40B4-BE49-F238E27FC236}">
                <a16:creationId xmlns:a16="http://schemas.microsoft.com/office/drawing/2014/main" id="{DC405837-B9AA-4A67-85EF-4572606F24A3}"/>
              </a:ext>
            </a:extLst>
          </p:cNvPr>
          <p:cNvSpPr txBox="1"/>
          <p:nvPr/>
        </p:nvSpPr>
        <p:spPr>
          <a:xfrm>
            <a:off x="549875" y="3743067"/>
            <a:ext cx="51156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https://www.youtube.com/watch?v=xNWv7htg7_c</a:t>
            </a:r>
          </a:p>
        </p:txBody>
      </p:sp>
    </p:spTree>
    <p:extLst>
      <p:ext uri="{BB962C8B-B14F-4D97-AF65-F5344CB8AC3E}">
        <p14:creationId xmlns:p14="http://schemas.microsoft.com/office/powerpoint/2010/main" val="10266852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0B901-A09C-4E7A-8357-324CF0823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Binary-Weighted-Input DAC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805D00-672A-4E81-952B-964D23F7F7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Op-amp in summing mode</a:t>
            </a:r>
          </a:p>
          <a:p>
            <a:pPr lvl="1"/>
            <a:r>
              <a:rPr lang="en-US" dirty="0"/>
              <a:t>Resistors scaled like ADC, MSB = half of voltage</a:t>
            </a:r>
          </a:p>
          <a:p>
            <a:pPr lvl="1"/>
            <a:r>
              <a:rPr lang="en-US" dirty="0"/>
              <a:t>Gives 15 </a:t>
            </a:r>
          </a:p>
          <a:p>
            <a:pPr marL="457200" lvl="1" indent="0">
              <a:buNone/>
            </a:pPr>
            <a:r>
              <a:rPr lang="en-US" dirty="0"/>
              <a:t>output levels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EDE224-8177-4848-8049-EA3CAC825D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4954" y="2309941"/>
            <a:ext cx="5890054" cy="2725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8461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F78CB-4468-40C1-BF49-A65B1D63A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ADC &amp; DAC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717C6E-946E-4338-BFD0-606457C0FD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Common in most systems today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F6D660-C8CB-401A-BA83-9E8D4E1342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525" y="1732955"/>
            <a:ext cx="7435678" cy="3341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6296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BEE22-A97B-472A-9236-D2EB670B7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108BC7-4A03-437E-883F-B7AFAE3B64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lecture</a:t>
            </a:r>
          </a:p>
          <a:p>
            <a:pPr lvl="1"/>
            <a:r>
              <a:rPr lang="en-US" dirty="0"/>
              <a:t>Sections 12.1-12.3</a:t>
            </a:r>
          </a:p>
          <a:p>
            <a:r>
              <a:rPr lang="en-US" dirty="0"/>
              <a:t>Next lecture</a:t>
            </a:r>
          </a:p>
          <a:p>
            <a:pPr lvl="1"/>
            <a:r>
              <a:rPr lang="en-US" dirty="0"/>
              <a:t>Sections 13.6-13.9</a:t>
            </a:r>
          </a:p>
        </p:txBody>
      </p:sp>
    </p:spTree>
    <p:extLst>
      <p:ext uri="{BB962C8B-B14F-4D97-AF65-F5344CB8AC3E}">
        <p14:creationId xmlns:p14="http://schemas.microsoft.com/office/powerpoint/2010/main" val="29242876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6487</TotalTime>
  <Words>315</Words>
  <Application>Microsoft Office PowerPoint</Application>
  <PresentationFormat>On-screen Show (16:9)</PresentationFormat>
  <Paragraphs>72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Office Theme</vt:lpstr>
      <vt:lpstr>Custom Design</vt:lpstr>
      <vt:lpstr>CPE201 Digital Design</vt:lpstr>
      <vt:lpstr>Outline</vt:lpstr>
      <vt:lpstr>Continuous vs Discrete</vt:lpstr>
      <vt:lpstr>Converters (Sensors)</vt:lpstr>
      <vt:lpstr>Sensors</vt:lpstr>
      <vt:lpstr>Convert to Voltage</vt:lpstr>
      <vt:lpstr>Convert to Voltage</vt:lpstr>
      <vt:lpstr>Convert to Voltage</vt:lpstr>
      <vt:lpstr>Sample the Voltage</vt:lpstr>
      <vt:lpstr>ADC</vt:lpstr>
      <vt:lpstr>ADC</vt:lpstr>
      <vt:lpstr>Convert the Sample</vt:lpstr>
      <vt:lpstr>Convert the Sample</vt:lpstr>
      <vt:lpstr>Example</vt:lpstr>
      <vt:lpstr>Other Types</vt:lpstr>
      <vt:lpstr>DAC</vt:lpstr>
      <vt:lpstr>Binary-Weighted-Input DAC</vt:lpstr>
      <vt:lpstr>ADC &amp; DAC</vt:lpstr>
      <vt:lpstr>Reading</vt:lpstr>
    </vt:vector>
  </TitlesOfParts>
  <Company>University of Nevada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Jake Kupiec;Integrated Marketing</dc:creator>
  <cp:lastModifiedBy>Benjamin Haas</cp:lastModifiedBy>
  <cp:revision>311</cp:revision>
  <dcterms:created xsi:type="dcterms:W3CDTF">2011-02-22T22:01:47Z</dcterms:created>
  <dcterms:modified xsi:type="dcterms:W3CDTF">2022-04-26T03:59:20Z</dcterms:modified>
</cp:coreProperties>
</file>